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A_8ACD15E4.xml" ContentType="application/vnd.ms-powerpoint.comments+xml"/>
  <Override PartName="/ppt/comments/modernComment_11C_4317387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8" r:id="rId2"/>
    <p:sldId id="267" r:id="rId3"/>
    <p:sldId id="279" r:id="rId4"/>
    <p:sldId id="280" r:id="rId5"/>
    <p:sldId id="257" r:id="rId6"/>
    <p:sldId id="268" r:id="rId7"/>
    <p:sldId id="282" r:id="rId8"/>
    <p:sldId id="266" r:id="rId9"/>
    <p:sldId id="269" r:id="rId10"/>
    <p:sldId id="265" r:id="rId11"/>
    <p:sldId id="260" r:id="rId12"/>
    <p:sldId id="261" r:id="rId13"/>
    <p:sldId id="270" r:id="rId14"/>
    <p:sldId id="271" r:id="rId15"/>
    <p:sldId id="272" r:id="rId16"/>
    <p:sldId id="273" r:id="rId17"/>
    <p:sldId id="263" r:id="rId18"/>
    <p:sldId id="274" r:id="rId19"/>
    <p:sldId id="275" r:id="rId20"/>
    <p:sldId id="276" r:id="rId21"/>
    <p:sldId id="284" r:id="rId22"/>
    <p:sldId id="281"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908FFA-36C2-6BCE-CFAC-25878428F4D4}" name="Ozlem Basman Barilaro" initials="OB" userId="S::Ozlem.B.Barilaro@mcast.edu.mt::f8cb45a6-510b-42cf-84ef-94bd664cb8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F"/>
    <a:srgbClr val="D1D6FF"/>
    <a:srgbClr val="CDD3FF"/>
    <a:srgbClr val="000043"/>
    <a:srgbClr val="4154A5"/>
    <a:srgbClr val="6E7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4605"/>
  </p:normalViewPr>
  <p:slideViewPr>
    <p:cSldViewPr snapToGrid="0" snapToObjects="1">
      <p:cViewPr varScale="1">
        <p:scale>
          <a:sx n="104" d="100"/>
          <a:sy n="104" d="100"/>
        </p:scale>
        <p:origin x="13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1A_8ACD15E4.xml><?xml version="1.0" encoding="utf-8"?>
<p188:cmLst xmlns:a="http://schemas.openxmlformats.org/drawingml/2006/main" xmlns:r="http://schemas.openxmlformats.org/officeDocument/2006/relationships" xmlns:p188="http://schemas.microsoft.com/office/powerpoint/2018/8/main">
  <p188:cm id="{11C27643-354D-4715-B6DD-5B00AE6E6F09}" authorId="{29908FFA-36C2-6BCE-CFAC-25878428F4D4}" created="2026-03-11T11:00:26.823">
    <ac:deMkLst xmlns:ac="http://schemas.microsoft.com/office/drawing/2013/main/command">
      <pc:docMk xmlns:pc="http://schemas.microsoft.com/office/powerpoint/2013/main/command"/>
      <pc:sldMk xmlns:pc="http://schemas.microsoft.com/office/powerpoint/2013/main/command" cId="2328696292" sldId="282"/>
      <ac:spMk id="15" creationId="{226FC7EE-2AB3-2325-7EC4-06EE7E030DB9}"/>
    </ac:deMkLst>
    <p188:txBody>
      <a:bodyPr/>
      <a:lstStyle/>
      <a:p>
        <a:r>
          <a:rPr lang="en-MT"/>
          <a:t>NEW SLIDE</a:t>
        </a:r>
      </a:p>
    </p188:txBody>
  </p188:cm>
</p188:cmLst>
</file>

<file path=ppt/comments/modernComment_11C_4317387D.xml><?xml version="1.0" encoding="utf-8"?>
<p188:cmLst xmlns:a="http://schemas.openxmlformats.org/drawingml/2006/main" xmlns:r="http://schemas.openxmlformats.org/officeDocument/2006/relationships" xmlns:p188="http://schemas.microsoft.com/office/powerpoint/2018/8/main">
  <p188:cm id="{DF98FACF-E3E9-4115-AD8B-81CA70E56DDE}" authorId="{29908FFA-36C2-6BCE-CFAC-25878428F4D4}" created="2026-03-11T11:00:49.122">
    <ac:deMkLst xmlns:ac="http://schemas.microsoft.com/office/drawing/2013/main/command">
      <pc:docMk xmlns:pc="http://schemas.microsoft.com/office/powerpoint/2013/main/command"/>
      <pc:sldMk xmlns:pc="http://schemas.microsoft.com/office/powerpoint/2013/main/command" cId="1125595261" sldId="284"/>
      <ac:spMk id="2" creationId="{6A6F9626-0535-2B47-330E-104D6C951073}"/>
    </ac:deMkLst>
    <p188:txBody>
      <a:bodyPr/>
      <a:lstStyle/>
      <a:p>
        <a:r>
          <a:rPr lang="en-MT"/>
          <a:t>NEW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93E1E1-5872-4AB3-B3FC-68EEF194C51C}" type="doc">
      <dgm:prSet loTypeId="urn:microsoft.com/office/officeart/2011/layout/TabList" loCatId="list" qsTypeId="urn:microsoft.com/office/officeart/2005/8/quickstyle/3d4" qsCatId="3D" csTypeId="urn:microsoft.com/office/officeart/2005/8/colors/accent1_1" csCatId="accent1" phldr="1"/>
      <dgm:spPr/>
      <dgm:t>
        <a:bodyPr/>
        <a:lstStyle/>
        <a:p>
          <a:endParaRPr lang="en-US"/>
        </a:p>
      </dgm:t>
    </dgm:pt>
    <dgm:pt modelId="{316FB5A0-8D8D-408E-ABBE-F476280010AF}">
      <dgm:prSet custT="1">
        <dgm:style>
          <a:lnRef idx="2">
            <a:schemeClr val="dk1">
              <a:shade val="15000"/>
            </a:schemeClr>
          </a:lnRef>
          <a:fillRef idx="1">
            <a:schemeClr val="dk1"/>
          </a:fillRef>
          <a:effectRef idx="0">
            <a:schemeClr val="dk1"/>
          </a:effectRef>
          <a:fontRef idx="minor">
            <a:schemeClr val="lt1"/>
          </a:fontRef>
        </dgm:style>
      </dgm:prSet>
      <dgm:spPr>
        <a:solidFill>
          <a:srgbClr val="000043"/>
        </a:solidFill>
        <a:ln/>
      </dgm:spPr>
      <dgm:t>
        <a:bodyPr/>
        <a:lstStyle/>
        <a:p>
          <a:pPr algn="l"/>
          <a:r>
            <a:rPr lang="en-US" sz="1400" b="1" dirty="0" err="1">
              <a:solidFill>
                <a:schemeClr val="bg1"/>
              </a:solidFill>
              <a:latin typeface="Monserrat"/>
            </a:rPr>
            <a:t>Organisation</a:t>
          </a:r>
          <a:r>
            <a:rPr lang="en-US" sz="1400" b="1" dirty="0">
              <a:solidFill>
                <a:schemeClr val="bg1"/>
              </a:solidFill>
              <a:latin typeface="Monserrat"/>
            </a:rPr>
            <a:t> responsible for the AI system</a:t>
          </a:r>
          <a:endParaRPr lang="en-US" sz="1400" dirty="0">
            <a:solidFill>
              <a:schemeClr val="bg1"/>
            </a:solidFill>
            <a:latin typeface="Monserrat"/>
          </a:endParaRPr>
        </a:p>
      </dgm:t>
    </dgm:pt>
    <dgm:pt modelId="{21F7ACD8-3245-42B8-BBBD-61B37521A293}" type="parTrans" cxnId="{E3CA99E9-0F5D-45D4-BCA0-903A6C429622}">
      <dgm:prSet/>
      <dgm:spPr/>
      <dgm:t>
        <a:bodyPr/>
        <a:lstStyle/>
        <a:p>
          <a:endParaRPr lang="en-US" sz="1600"/>
        </a:p>
      </dgm:t>
    </dgm:pt>
    <dgm:pt modelId="{32836B6D-DB11-4C52-94AF-237C950002BF}" type="sibTrans" cxnId="{E3CA99E9-0F5D-45D4-BCA0-903A6C429622}">
      <dgm:prSet/>
      <dgm:spPr/>
      <dgm:t>
        <a:bodyPr/>
        <a:lstStyle/>
        <a:p>
          <a:endParaRPr lang="en-US" sz="1600"/>
        </a:p>
      </dgm:t>
    </dgm:pt>
    <dgm:pt modelId="{8DCA3EAD-1611-4BEC-8214-E01227C3C756}">
      <dgm:prSet custT="1">
        <dgm:style>
          <a:lnRef idx="3">
            <a:schemeClr val="lt1"/>
          </a:lnRef>
          <a:fillRef idx="1">
            <a:schemeClr val="dk1"/>
          </a:fillRef>
          <a:effectRef idx="1">
            <a:schemeClr val="dk1"/>
          </a:effectRef>
          <a:fontRef idx="minor">
            <a:schemeClr val="lt1"/>
          </a:fontRef>
        </dgm:style>
      </dgm:prSet>
      <dgm:spPr>
        <a:solidFill>
          <a:srgbClr val="000043"/>
        </a:solidFill>
        <a:ln/>
      </dgm:spPr>
      <dgm:t>
        <a:bodyPr/>
        <a:lstStyle/>
        <a:p>
          <a:pPr algn="l"/>
          <a:r>
            <a:rPr lang="en-US" sz="1400" b="1" kern="1200" dirty="0">
              <a:solidFill>
                <a:schemeClr val="bg1"/>
              </a:solidFill>
              <a:latin typeface="Monserrat"/>
              <a:ea typeface="+mn-ea"/>
              <a:cs typeface="+mn-cs"/>
            </a:rPr>
            <a:t>Year of interaction</a:t>
          </a:r>
        </a:p>
      </dgm:t>
    </dgm:pt>
    <dgm:pt modelId="{29A7BD01-0081-406E-8979-7B0D50AE0C0B}" type="parTrans" cxnId="{0D191E08-F2B3-4168-B4D6-5DD3B5858114}">
      <dgm:prSet/>
      <dgm:spPr/>
      <dgm:t>
        <a:bodyPr/>
        <a:lstStyle/>
        <a:p>
          <a:endParaRPr lang="en-US" sz="1600"/>
        </a:p>
      </dgm:t>
    </dgm:pt>
    <dgm:pt modelId="{839D29F6-3DB7-4D35-A224-3E6C1D9191DD}" type="sibTrans" cxnId="{0D191E08-F2B3-4168-B4D6-5DD3B5858114}">
      <dgm:prSet/>
      <dgm:spPr/>
      <dgm:t>
        <a:bodyPr/>
        <a:lstStyle/>
        <a:p>
          <a:endParaRPr lang="en-US" sz="1600"/>
        </a:p>
      </dgm:t>
    </dgm:pt>
    <dgm:pt modelId="{10CBA8F2-CA47-4DCC-838E-E61F38710DF2}">
      <dgm:prSet custT="1">
        <dgm:style>
          <a:lnRef idx="2">
            <a:schemeClr val="dk1">
              <a:shade val="15000"/>
            </a:schemeClr>
          </a:lnRef>
          <a:fillRef idx="1">
            <a:schemeClr val="dk1"/>
          </a:fillRef>
          <a:effectRef idx="0">
            <a:schemeClr val="dk1"/>
          </a:effectRef>
          <a:fontRef idx="minor">
            <a:schemeClr val="lt1"/>
          </a:fontRef>
        </dgm:style>
      </dgm:prSet>
      <dgm:spPr>
        <a:solidFill>
          <a:srgbClr val="000043"/>
        </a:solidFill>
        <a:ln/>
      </dgm:spPr>
      <dgm:t>
        <a:bodyPr/>
        <a:lstStyle/>
        <a:p>
          <a:pPr marL="0" lvl="0" indent="0" algn="l" defTabSz="800100">
            <a:lnSpc>
              <a:spcPct val="90000"/>
            </a:lnSpc>
            <a:spcBef>
              <a:spcPct val="0"/>
            </a:spcBef>
            <a:spcAft>
              <a:spcPct val="35000"/>
            </a:spcAft>
            <a:buNone/>
          </a:pPr>
          <a:r>
            <a:rPr lang="en-US" sz="1400" b="1" kern="1200" dirty="0">
              <a:solidFill>
                <a:schemeClr val="bg1"/>
              </a:solidFill>
              <a:latin typeface="Monserrat"/>
              <a:ea typeface="+mn-ea"/>
              <a:cs typeface="+mn-cs"/>
            </a:rPr>
            <a:t>Name of the AI system</a:t>
          </a:r>
        </a:p>
      </dgm:t>
    </dgm:pt>
    <dgm:pt modelId="{81A12E1B-EB5E-4952-922E-898031DC4F61}" type="parTrans" cxnId="{B4A1AE28-6667-4374-A59A-1B6DA9605F48}">
      <dgm:prSet/>
      <dgm:spPr/>
      <dgm:t>
        <a:bodyPr/>
        <a:lstStyle/>
        <a:p>
          <a:endParaRPr lang="en-US" sz="1600"/>
        </a:p>
      </dgm:t>
    </dgm:pt>
    <dgm:pt modelId="{E3F5A6FF-3F96-4B22-BD81-BB8152121CE4}" type="sibTrans" cxnId="{B4A1AE28-6667-4374-A59A-1B6DA9605F48}">
      <dgm:prSet/>
      <dgm:spPr/>
      <dgm:t>
        <a:bodyPr/>
        <a:lstStyle/>
        <a:p>
          <a:endParaRPr lang="en-US" sz="1600"/>
        </a:p>
      </dgm:t>
    </dgm:pt>
    <dgm:pt modelId="{7B798AD0-C9FB-4A95-B3AE-17192D675363}">
      <dgm:prSet custT="1">
        <dgm:style>
          <a:lnRef idx="2">
            <a:schemeClr val="dk1">
              <a:shade val="15000"/>
            </a:schemeClr>
          </a:lnRef>
          <a:fillRef idx="1">
            <a:schemeClr val="dk1"/>
          </a:fillRef>
          <a:effectRef idx="0">
            <a:schemeClr val="dk1"/>
          </a:effectRef>
          <a:fontRef idx="minor">
            <a:schemeClr val="lt1"/>
          </a:fontRef>
        </dgm:style>
      </dgm:prSet>
      <dgm:spPr>
        <a:solidFill>
          <a:srgbClr val="000043"/>
        </a:solidFill>
        <a:ln/>
      </dgm:spPr>
      <dgm:t>
        <a:bodyPr/>
        <a:lstStyle/>
        <a:p>
          <a:pPr marL="0" lvl="0" indent="0" algn="l" defTabSz="800100">
            <a:lnSpc>
              <a:spcPct val="90000"/>
            </a:lnSpc>
            <a:spcBef>
              <a:spcPct val="0"/>
            </a:spcBef>
            <a:spcAft>
              <a:spcPct val="35000"/>
            </a:spcAft>
            <a:buNone/>
          </a:pPr>
          <a:r>
            <a:rPr lang="en-US" sz="1400" b="1" kern="1200" dirty="0">
              <a:solidFill>
                <a:schemeClr val="bg1"/>
              </a:solidFill>
              <a:latin typeface="Monserrat"/>
              <a:ea typeface="+mn-ea"/>
              <a:cs typeface="+mn-cs"/>
            </a:rPr>
            <a:t>Description of the prompt or </a:t>
          </a:r>
          <a:r>
            <a:rPr lang="en-US" sz="1400" b="1" kern="1200" dirty="0">
              <a:solidFill>
                <a:prstClr val="white"/>
              </a:solidFill>
              <a:latin typeface="Monserrat"/>
              <a:ea typeface="+mn-ea"/>
              <a:cs typeface="+mn-cs"/>
            </a:rPr>
            <a:t>generated</a:t>
          </a:r>
          <a:r>
            <a:rPr lang="en-US" sz="1400" b="1" kern="1200" dirty="0">
              <a:solidFill>
                <a:schemeClr val="bg1"/>
              </a:solidFill>
              <a:latin typeface="Monserrat"/>
              <a:ea typeface="+mn-ea"/>
              <a:cs typeface="+mn-cs"/>
            </a:rPr>
            <a:t> output</a:t>
          </a:r>
        </a:p>
      </dgm:t>
    </dgm:pt>
    <dgm:pt modelId="{D451B627-D23C-4ADC-9BDC-45E9636EC606}" type="parTrans" cxnId="{2231E69C-1D42-40BD-B4C0-2F7A4F4E8D1B}">
      <dgm:prSet/>
      <dgm:spPr/>
      <dgm:t>
        <a:bodyPr/>
        <a:lstStyle/>
        <a:p>
          <a:endParaRPr lang="en-US" sz="1600"/>
        </a:p>
      </dgm:t>
    </dgm:pt>
    <dgm:pt modelId="{D55F71DF-32F8-4C31-AF3E-31923DABA06B}" type="sibTrans" cxnId="{2231E69C-1D42-40BD-B4C0-2F7A4F4E8D1B}">
      <dgm:prSet/>
      <dgm:spPr/>
      <dgm:t>
        <a:bodyPr/>
        <a:lstStyle/>
        <a:p>
          <a:endParaRPr lang="en-US" sz="1600"/>
        </a:p>
      </dgm:t>
    </dgm:pt>
    <dgm:pt modelId="{4243E92C-454A-469A-A757-AC9698872F77}">
      <dgm:prSet custT="1">
        <dgm:style>
          <a:lnRef idx="2">
            <a:schemeClr val="dk1">
              <a:shade val="15000"/>
            </a:schemeClr>
          </a:lnRef>
          <a:fillRef idx="1">
            <a:schemeClr val="dk1"/>
          </a:fillRef>
          <a:effectRef idx="0">
            <a:schemeClr val="dk1"/>
          </a:effectRef>
          <a:fontRef idx="minor">
            <a:schemeClr val="lt1"/>
          </a:fontRef>
        </dgm:style>
      </dgm:prSet>
      <dgm:spPr>
        <a:solidFill>
          <a:srgbClr val="000043"/>
        </a:solidFill>
        <a:ln/>
      </dgm:spPr>
      <dgm:t>
        <a:bodyPr spcFirstLastPara="0" vert="horz" wrap="square" lIns="36000" tIns="0" rIns="172972" bIns="0" numCol="1" spcCol="1270" anchor="ctr" anchorCtr="0"/>
        <a:lstStyle/>
        <a:p>
          <a:pPr algn="l"/>
          <a:r>
            <a:rPr lang="en-US" sz="1400" b="1" kern="1200" dirty="0">
              <a:solidFill>
                <a:schemeClr val="bg1"/>
              </a:solidFill>
              <a:latin typeface="Monserrat"/>
              <a:ea typeface="+mn-ea"/>
              <a:cs typeface="+mn-cs"/>
            </a:rPr>
            <a:t>Date generated (if relevant)</a:t>
          </a:r>
        </a:p>
      </dgm:t>
    </dgm:pt>
    <dgm:pt modelId="{934CCB40-A726-4BDB-8963-A50E9C5977AB}" type="parTrans" cxnId="{74B89659-9A5D-4423-BD29-051D7E5EB26E}">
      <dgm:prSet/>
      <dgm:spPr/>
      <dgm:t>
        <a:bodyPr/>
        <a:lstStyle/>
        <a:p>
          <a:endParaRPr lang="en-US" sz="1600"/>
        </a:p>
      </dgm:t>
    </dgm:pt>
    <dgm:pt modelId="{F48AFBD6-14CE-433E-B13E-AC995005CAF0}" type="sibTrans" cxnId="{74B89659-9A5D-4423-BD29-051D7E5EB26E}">
      <dgm:prSet/>
      <dgm:spPr/>
      <dgm:t>
        <a:bodyPr/>
        <a:lstStyle/>
        <a:p>
          <a:endParaRPr lang="en-US" sz="1600"/>
        </a:p>
      </dgm:t>
    </dgm:pt>
    <dgm:pt modelId="{48B89B1E-5DD3-49AA-B3CD-C266CAC3D639}">
      <dgm:prSet custT="1"/>
      <dgm:spPr/>
      <dgm:t>
        <a:bodyPr/>
        <a:lstStyle/>
        <a:p>
          <a:r>
            <a:rPr lang="en-US" sz="1400" b="1" dirty="0">
              <a:latin typeface="+mn-lt"/>
            </a:rPr>
            <a:t>Who created or provides the AI tool (e.g. OpenAI, Google, Anthropic).</a:t>
          </a:r>
          <a:endParaRPr lang="en-MT" sz="1400" b="1" dirty="0">
            <a:latin typeface="+mn-lt"/>
          </a:endParaRPr>
        </a:p>
      </dgm:t>
    </dgm:pt>
    <dgm:pt modelId="{2DACFAE0-8766-424C-9486-9E9B9F06D936}" type="parTrans" cxnId="{210D5B0E-CDEF-4354-B6AD-FA36E9577D69}">
      <dgm:prSet/>
      <dgm:spPr/>
      <dgm:t>
        <a:bodyPr/>
        <a:lstStyle/>
        <a:p>
          <a:endParaRPr lang="en-MT" sz="1600"/>
        </a:p>
      </dgm:t>
    </dgm:pt>
    <dgm:pt modelId="{A424E94A-A8B4-4BEB-AACA-8EDA72EBF188}" type="sibTrans" cxnId="{210D5B0E-CDEF-4354-B6AD-FA36E9577D69}">
      <dgm:prSet/>
      <dgm:spPr/>
      <dgm:t>
        <a:bodyPr/>
        <a:lstStyle/>
        <a:p>
          <a:endParaRPr lang="en-MT" sz="1600"/>
        </a:p>
      </dgm:t>
    </dgm:pt>
    <dgm:pt modelId="{ED28ECE3-0D28-46E5-BB6E-1310628FD75D}">
      <dgm:prSet custT="1"/>
      <dgm:spPr/>
      <dgm:t>
        <a:bodyPr/>
        <a:lstStyle/>
        <a:p>
          <a:r>
            <a:rPr lang="en-US" sz="1400" b="1" kern="1200" dirty="0">
              <a:solidFill>
                <a:prstClr val="black">
                  <a:hueOff val="0"/>
                  <a:satOff val="0"/>
                  <a:lumOff val="0"/>
                  <a:alphaOff val="0"/>
                </a:prstClr>
              </a:solidFill>
              <a:latin typeface="Monserrat"/>
              <a:ea typeface="+mn-ea"/>
              <a:cs typeface="+mn-cs"/>
            </a:rPr>
            <a:t>The year when the AI output was generated.</a:t>
          </a:r>
          <a:endParaRPr lang="en-MT" sz="1400" b="1" kern="1200" dirty="0">
            <a:solidFill>
              <a:prstClr val="black">
                <a:hueOff val="0"/>
                <a:satOff val="0"/>
                <a:lumOff val="0"/>
                <a:alphaOff val="0"/>
              </a:prstClr>
            </a:solidFill>
            <a:latin typeface="Monserrat"/>
            <a:ea typeface="+mn-ea"/>
            <a:cs typeface="+mn-cs"/>
          </a:endParaRPr>
        </a:p>
      </dgm:t>
    </dgm:pt>
    <dgm:pt modelId="{55C145F4-EF9F-49B6-9090-36058BD84254}" type="parTrans" cxnId="{12EE67CE-EDB0-46AE-AC8D-95EFF668D6F7}">
      <dgm:prSet/>
      <dgm:spPr/>
      <dgm:t>
        <a:bodyPr/>
        <a:lstStyle/>
        <a:p>
          <a:endParaRPr lang="en-MT" sz="1600"/>
        </a:p>
      </dgm:t>
    </dgm:pt>
    <dgm:pt modelId="{2F43B7A4-4E2A-44E3-8E86-D144A2082DD4}" type="sibTrans" cxnId="{12EE67CE-EDB0-46AE-AC8D-95EFF668D6F7}">
      <dgm:prSet/>
      <dgm:spPr/>
      <dgm:t>
        <a:bodyPr/>
        <a:lstStyle/>
        <a:p>
          <a:endParaRPr lang="en-MT" sz="1600"/>
        </a:p>
      </dgm:t>
    </dgm:pt>
    <dgm:pt modelId="{1713802B-EF3A-45E3-82D6-3126AB8BDAD1}">
      <dgm:prSet custT="1"/>
      <dgm:spPr/>
      <dgm:t>
        <a:bodyPr/>
        <a:lstStyle/>
        <a:p>
          <a:r>
            <a:rPr lang="en-US" sz="1400" b="1" kern="1200" dirty="0">
              <a:solidFill>
                <a:prstClr val="black">
                  <a:hueOff val="0"/>
                  <a:satOff val="0"/>
                  <a:lumOff val="0"/>
                  <a:alphaOff val="0"/>
                </a:prstClr>
              </a:solidFill>
              <a:latin typeface="Monserrat"/>
              <a:ea typeface="+mn-ea"/>
              <a:cs typeface="+mn-cs"/>
            </a:rPr>
            <a:t>The name of the AI tool used (e.g. ChatGPT, Gemini, Claude, DALL·E).</a:t>
          </a:r>
          <a:endParaRPr lang="en-MT" sz="1400" b="1" kern="1200" dirty="0">
            <a:solidFill>
              <a:prstClr val="black">
                <a:hueOff val="0"/>
                <a:satOff val="0"/>
                <a:lumOff val="0"/>
                <a:alphaOff val="0"/>
              </a:prstClr>
            </a:solidFill>
            <a:latin typeface="Monserrat"/>
            <a:ea typeface="+mn-ea"/>
            <a:cs typeface="+mn-cs"/>
          </a:endParaRPr>
        </a:p>
      </dgm:t>
    </dgm:pt>
    <dgm:pt modelId="{881D3E35-4380-4D2F-9162-D9BF388A536C}" type="parTrans" cxnId="{FC7A18E6-F6C5-49A5-BD1A-A971807C2698}">
      <dgm:prSet/>
      <dgm:spPr/>
      <dgm:t>
        <a:bodyPr/>
        <a:lstStyle/>
        <a:p>
          <a:endParaRPr lang="en-MT" sz="1600"/>
        </a:p>
      </dgm:t>
    </dgm:pt>
    <dgm:pt modelId="{A67F544D-D978-41C3-A8C5-E29BA5AA1FF8}" type="sibTrans" cxnId="{FC7A18E6-F6C5-49A5-BD1A-A971807C2698}">
      <dgm:prSet/>
      <dgm:spPr/>
      <dgm:t>
        <a:bodyPr/>
        <a:lstStyle/>
        <a:p>
          <a:endParaRPr lang="en-MT" sz="1600"/>
        </a:p>
      </dgm:t>
    </dgm:pt>
    <dgm:pt modelId="{E5EA55D4-FD0A-4645-A975-AB42531D2997}">
      <dgm:prSet custT="1"/>
      <dgm:spPr/>
      <dgm:t>
        <a:bodyPr lIns="36000" tIns="0" rIns="0" bIns="108000"/>
        <a:lstStyle/>
        <a:p>
          <a:pPr marL="114300" lvl="1" indent="-114300" algn="l" defTabSz="666750">
            <a:lnSpc>
              <a:spcPct val="90000"/>
            </a:lnSpc>
            <a:spcBef>
              <a:spcPct val="0"/>
            </a:spcBef>
            <a:spcAft>
              <a:spcPct val="15000"/>
            </a:spcAft>
            <a:buChar char="•"/>
          </a:pPr>
          <a:r>
            <a:rPr lang="en-US" sz="1400" b="1" kern="1200" dirty="0">
              <a:solidFill>
                <a:prstClr val="black">
                  <a:hueOff val="0"/>
                  <a:satOff val="0"/>
                  <a:lumOff val="0"/>
                  <a:alphaOff val="0"/>
                </a:prstClr>
              </a:solidFill>
              <a:latin typeface="Monserrat"/>
              <a:ea typeface="+mn-ea"/>
              <a:cs typeface="+mn-cs"/>
            </a:rPr>
            <a:t>A short description of the request made to the AI or the content generated.</a:t>
          </a:r>
          <a:endParaRPr lang="en-MT" sz="1400" b="1" kern="1200" dirty="0">
            <a:solidFill>
              <a:prstClr val="black">
                <a:hueOff val="0"/>
                <a:satOff val="0"/>
                <a:lumOff val="0"/>
                <a:alphaOff val="0"/>
              </a:prstClr>
            </a:solidFill>
            <a:latin typeface="Monserrat"/>
            <a:ea typeface="+mn-ea"/>
            <a:cs typeface="+mn-cs"/>
          </a:endParaRPr>
        </a:p>
      </dgm:t>
    </dgm:pt>
    <dgm:pt modelId="{B7607B32-7B23-43E4-BDEB-F37A57CFDE60}" type="parTrans" cxnId="{C00A4A1D-AF7B-4EE5-8AC8-3CC3A0BDFF81}">
      <dgm:prSet/>
      <dgm:spPr/>
      <dgm:t>
        <a:bodyPr/>
        <a:lstStyle/>
        <a:p>
          <a:endParaRPr lang="en-MT" sz="1600"/>
        </a:p>
      </dgm:t>
    </dgm:pt>
    <dgm:pt modelId="{B10FAE21-672E-4BD5-A5D6-ABE3F97F950D}" type="sibTrans" cxnId="{C00A4A1D-AF7B-4EE5-8AC8-3CC3A0BDFF81}">
      <dgm:prSet/>
      <dgm:spPr/>
      <dgm:t>
        <a:bodyPr/>
        <a:lstStyle/>
        <a:p>
          <a:endParaRPr lang="en-MT" sz="1600"/>
        </a:p>
      </dgm:t>
    </dgm:pt>
    <dgm:pt modelId="{A530D2EC-3585-4211-9EA4-BA4933318FEA}">
      <dgm:prSet custT="1"/>
      <dgm:spPr/>
      <dgm:t>
        <a:bodyPr/>
        <a:lstStyle/>
        <a:p>
          <a:pPr marL="114300" lvl="1" indent="-114300" algn="l" defTabSz="666750">
            <a:lnSpc>
              <a:spcPct val="90000"/>
            </a:lnSpc>
            <a:spcBef>
              <a:spcPct val="0"/>
            </a:spcBef>
            <a:spcAft>
              <a:spcPct val="15000"/>
            </a:spcAft>
            <a:buChar char="•"/>
          </a:pPr>
          <a:r>
            <a:rPr lang="en-US" sz="1400" b="1" kern="1200" dirty="0">
              <a:solidFill>
                <a:prstClr val="black">
                  <a:hueOff val="0"/>
                  <a:satOff val="0"/>
                  <a:lumOff val="0"/>
                  <a:alphaOff val="0"/>
                </a:prstClr>
              </a:solidFill>
              <a:latin typeface="Monserrat"/>
              <a:ea typeface="+mn-ea"/>
              <a:cs typeface="+mn-cs"/>
            </a:rPr>
            <a:t>The date when the interaction with the AI tool took place.</a:t>
          </a:r>
          <a:endParaRPr lang="en-MT" sz="1400" b="1" kern="1200" dirty="0">
            <a:solidFill>
              <a:prstClr val="black">
                <a:hueOff val="0"/>
                <a:satOff val="0"/>
                <a:lumOff val="0"/>
                <a:alphaOff val="0"/>
              </a:prstClr>
            </a:solidFill>
            <a:latin typeface="Monserrat"/>
            <a:ea typeface="+mn-ea"/>
            <a:cs typeface="+mn-cs"/>
          </a:endParaRPr>
        </a:p>
      </dgm:t>
    </dgm:pt>
    <dgm:pt modelId="{E9C1B3F5-1FDE-4BBF-8416-D46C8313A81E}" type="parTrans" cxnId="{B495AECC-4F3C-4837-9A67-70AF64EDEA0C}">
      <dgm:prSet/>
      <dgm:spPr/>
      <dgm:t>
        <a:bodyPr/>
        <a:lstStyle/>
        <a:p>
          <a:endParaRPr lang="en-MT" sz="1600"/>
        </a:p>
      </dgm:t>
    </dgm:pt>
    <dgm:pt modelId="{32314035-5DCE-4441-A07B-7EB5DEEC2C86}" type="sibTrans" cxnId="{B495AECC-4F3C-4837-9A67-70AF64EDEA0C}">
      <dgm:prSet/>
      <dgm:spPr/>
      <dgm:t>
        <a:bodyPr/>
        <a:lstStyle/>
        <a:p>
          <a:endParaRPr lang="en-MT" sz="1600"/>
        </a:p>
      </dgm:t>
    </dgm:pt>
    <dgm:pt modelId="{B6087DFC-FD38-4532-9D51-A894EF4D6D6F}" type="pres">
      <dgm:prSet presAssocID="{5C93E1E1-5872-4AB3-B3FC-68EEF194C51C}" presName="Name0" presStyleCnt="0">
        <dgm:presLayoutVars>
          <dgm:chMax/>
          <dgm:chPref val="3"/>
          <dgm:dir/>
          <dgm:animOne val="branch"/>
          <dgm:animLvl val="lvl"/>
        </dgm:presLayoutVars>
      </dgm:prSet>
      <dgm:spPr/>
    </dgm:pt>
    <dgm:pt modelId="{442C117C-F81D-4E44-A399-C1A15F53221C}" type="pres">
      <dgm:prSet presAssocID="{316FB5A0-8D8D-408E-ABBE-F476280010AF}" presName="composite" presStyleCnt="0"/>
      <dgm:spPr/>
    </dgm:pt>
    <dgm:pt modelId="{76D141E6-57FA-4295-99CB-F65B2BD288D7}" type="pres">
      <dgm:prSet presAssocID="{316FB5A0-8D8D-408E-ABBE-F476280010AF}" presName="FirstChild" presStyleLbl="revTx" presStyleIdx="0" presStyleCnt="5">
        <dgm:presLayoutVars>
          <dgm:chMax val="0"/>
          <dgm:chPref val="0"/>
          <dgm:bulletEnabled val="1"/>
        </dgm:presLayoutVars>
      </dgm:prSet>
      <dgm:spPr/>
    </dgm:pt>
    <dgm:pt modelId="{E95496DB-A777-4C80-98EC-6B699D6F022C}" type="pres">
      <dgm:prSet presAssocID="{316FB5A0-8D8D-408E-ABBE-F476280010AF}" presName="Parent" presStyleLbl="alignNode1" presStyleIdx="0" presStyleCnt="5">
        <dgm:presLayoutVars>
          <dgm:chMax val="3"/>
          <dgm:chPref val="3"/>
          <dgm:bulletEnabled val="1"/>
        </dgm:presLayoutVars>
      </dgm:prSet>
      <dgm:spPr/>
    </dgm:pt>
    <dgm:pt modelId="{11AE8661-3E7B-4692-82A7-604F4FD34F5E}" type="pres">
      <dgm:prSet presAssocID="{316FB5A0-8D8D-408E-ABBE-F476280010AF}" presName="Accent" presStyleLbl="parChTrans1D1" presStyleIdx="0" presStyleCnt="5"/>
      <dgm:spPr/>
    </dgm:pt>
    <dgm:pt modelId="{1CEA8B7D-EEB6-487B-99A9-75B2EDC51195}" type="pres">
      <dgm:prSet presAssocID="{32836B6D-DB11-4C52-94AF-237C950002BF}" presName="sibTrans" presStyleCnt="0"/>
      <dgm:spPr/>
    </dgm:pt>
    <dgm:pt modelId="{BF55D414-D2D2-49E4-9A29-43C65DB8A591}" type="pres">
      <dgm:prSet presAssocID="{8DCA3EAD-1611-4BEC-8214-E01227C3C756}" presName="composite" presStyleCnt="0"/>
      <dgm:spPr/>
    </dgm:pt>
    <dgm:pt modelId="{B381AC7B-A351-47D1-9C47-60B89BD56770}" type="pres">
      <dgm:prSet presAssocID="{8DCA3EAD-1611-4BEC-8214-E01227C3C756}" presName="FirstChild" presStyleLbl="revTx" presStyleIdx="1" presStyleCnt="5">
        <dgm:presLayoutVars>
          <dgm:chMax val="0"/>
          <dgm:chPref val="0"/>
          <dgm:bulletEnabled val="1"/>
        </dgm:presLayoutVars>
      </dgm:prSet>
      <dgm:spPr/>
    </dgm:pt>
    <dgm:pt modelId="{9FE6E5B2-259B-4D34-A4B6-694DF6A92FA4}" type="pres">
      <dgm:prSet presAssocID="{8DCA3EAD-1611-4BEC-8214-E01227C3C756}" presName="Parent" presStyleLbl="alignNode1" presStyleIdx="1" presStyleCnt="5">
        <dgm:presLayoutVars>
          <dgm:chMax val="3"/>
          <dgm:chPref val="3"/>
          <dgm:bulletEnabled val="1"/>
        </dgm:presLayoutVars>
      </dgm:prSet>
      <dgm:spPr/>
    </dgm:pt>
    <dgm:pt modelId="{5C9BBD7A-B35D-43D1-BFF0-77D94F1706D9}" type="pres">
      <dgm:prSet presAssocID="{8DCA3EAD-1611-4BEC-8214-E01227C3C756}" presName="Accent" presStyleLbl="parChTrans1D1" presStyleIdx="1" presStyleCnt="5"/>
      <dgm:spPr/>
    </dgm:pt>
    <dgm:pt modelId="{1AC8E459-C01B-4FF0-A9DE-816E8C9175D6}" type="pres">
      <dgm:prSet presAssocID="{839D29F6-3DB7-4D35-A224-3E6C1D9191DD}" presName="sibTrans" presStyleCnt="0"/>
      <dgm:spPr/>
    </dgm:pt>
    <dgm:pt modelId="{F6334858-73BC-4ADA-B33A-06C319F9A69B}" type="pres">
      <dgm:prSet presAssocID="{10CBA8F2-CA47-4DCC-838E-E61F38710DF2}" presName="composite" presStyleCnt="0"/>
      <dgm:spPr/>
    </dgm:pt>
    <dgm:pt modelId="{74DBF8D7-A0DE-4525-94D8-75F21E4B0E3B}" type="pres">
      <dgm:prSet presAssocID="{10CBA8F2-CA47-4DCC-838E-E61F38710DF2}" presName="FirstChild" presStyleLbl="revTx" presStyleIdx="2" presStyleCnt="5">
        <dgm:presLayoutVars>
          <dgm:chMax val="0"/>
          <dgm:chPref val="0"/>
          <dgm:bulletEnabled val="1"/>
        </dgm:presLayoutVars>
      </dgm:prSet>
      <dgm:spPr/>
    </dgm:pt>
    <dgm:pt modelId="{C3EE4EE0-FD2E-482B-BF4A-2FC117ED1FCB}" type="pres">
      <dgm:prSet presAssocID="{10CBA8F2-CA47-4DCC-838E-E61F38710DF2}" presName="Parent" presStyleLbl="alignNode1" presStyleIdx="2" presStyleCnt="5">
        <dgm:presLayoutVars>
          <dgm:chMax val="3"/>
          <dgm:chPref val="3"/>
          <dgm:bulletEnabled val="1"/>
        </dgm:presLayoutVars>
      </dgm:prSet>
      <dgm:spPr/>
    </dgm:pt>
    <dgm:pt modelId="{1C759991-B86B-4608-A879-99ADAC90E2BE}" type="pres">
      <dgm:prSet presAssocID="{10CBA8F2-CA47-4DCC-838E-E61F38710DF2}" presName="Accent" presStyleLbl="parChTrans1D1" presStyleIdx="2" presStyleCnt="5"/>
      <dgm:spPr/>
    </dgm:pt>
    <dgm:pt modelId="{33042F9D-4201-4485-946B-DB77385F7C80}" type="pres">
      <dgm:prSet presAssocID="{E3F5A6FF-3F96-4B22-BD81-BB8152121CE4}" presName="sibTrans" presStyleCnt="0"/>
      <dgm:spPr/>
    </dgm:pt>
    <dgm:pt modelId="{02003EE9-C5CD-48C6-ACCF-B5BECB80C97F}" type="pres">
      <dgm:prSet presAssocID="{7B798AD0-C9FB-4A95-B3AE-17192D675363}" presName="composite" presStyleCnt="0"/>
      <dgm:spPr/>
    </dgm:pt>
    <dgm:pt modelId="{7F654AF0-8364-4586-BF31-2843FE1459ED}" type="pres">
      <dgm:prSet presAssocID="{7B798AD0-C9FB-4A95-B3AE-17192D675363}" presName="FirstChild" presStyleLbl="revTx" presStyleIdx="3" presStyleCnt="5">
        <dgm:presLayoutVars>
          <dgm:chMax val="0"/>
          <dgm:chPref val="0"/>
          <dgm:bulletEnabled val="1"/>
        </dgm:presLayoutVars>
      </dgm:prSet>
      <dgm:spPr/>
    </dgm:pt>
    <dgm:pt modelId="{197B5515-A2A8-4237-99A0-93037F980ECE}" type="pres">
      <dgm:prSet presAssocID="{7B798AD0-C9FB-4A95-B3AE-17192D675363}" presName="Parent" presStyleLbl="alignNode1" presStyleIdx="3" presStyleCnt="5">
        <dgm:presLayoutVars>
          <dgm:chMax val="3"/>
          <dgm:chPref val="3"/>
          <dgm:bulletEnabled val="1"/>
        </dgm:presLayoutVars>
      </dgm:prSet>
      <dgm:spPr/>
    </dgm:pt>
    <dgm:pt modelId="{8E78247D-DC18-446D-A99C-146060F2F475}" type="pres">
      <dgm:prSet presAssocID="{7B798AD0-C9FB-4A95-B3AE-17192D675363}" presName="Accent" presStyleLbl="parChTrans1D1" presStyleIdx="3" presStyleCnt="5"/>
      <dgm:spPr/>
    </dgm:pt>
    <dgm:pt modelId="{D0C87FA3-C37C-4025-B82E-358A71DD69D9}" type="pres">
      <dgm:prSet presAssocID="{D55F71DF-32F8-4C31-AF3E-31923DABA06B}" presName="sibTrans" presStyleCnt="0"/>
      <dgm:spPr/>
    </dgm:pt>
    <dgm:pt modelId="{1FA62170-5804-4D28-B8CD-3FA855645195}" type="pres">
      <dgm:prSet presAssocID="{4243E92C-454A-469A-A757-AC9698872F77}" presName="composite" presStyleCnt="0"/>
      <dgm:spPr/>
    </dgm:pt>
    <dgm:pt modelId="{3DC0DDDD-F1E0-4BE0-9ED6-EF4C0A9A323C}" type="pres">
      <dgm:prSet presAssocID="{4243E92C-454A-469A-A757-AC9698872F77}" presName="FirstChild" presStyleLbl="revTx" presStyleIdx="4" presStyleCnt="5">
        <dgm:presLayoutVars>
          <dgm:chMax val="0"/>
          <dgm:chPref val="0"/>
          <dgm:bulletEnabled val="1"/>
        </dgm:presLayoutVars>
      </dgm:prSet>
      <dgm:spPr/>
    </dgm:pt>
    <dgm:pt modelId="{3A8DCC1C-D11C-4EA1-A606-E75F550B2472}" type="pres">
      <dgm:prSet presAssocID="{4243E92C-454A-469A-A757-AC9698872F77}" presName="Parent" presStyleLbl="alignNode1" presStyleIdx="4" presStyleCnt="5">
        <dgm:presLayoutVars>
          <dgm:chMax val="3"/>
          <dgm:chPref val="3"/>
          <dgm:bulletEnabled val="1"/>
        </dgm:presLayoutVars>
      </dgm:prSet>
      <dgm:spPr/>
    </dgm:pt>
    <dgm:pt modelId="{A0EBB810-6C30-4DBB-A026-9F3864C1E5F2}" type="pres">
      <dgm:prSet presAssocID="{4243E92C-454A-469A-A757-AC9698872F77}" presName="Accent" presStyleLbl="parChTrans1D1" presStyleIdx="4" presStyleCnt="5"/>
      <dgm:spPr/>
    </dgm:pt>
  </dgm:ptLst>
  <dgm:cxnLst>
    <dgm:cxn modelId="{0D191E08-F2B3-4168-B4D6-5DD3B5858114}" srcId="{5C93E1E1-5872-4AB3-B3FC-68EEF194C51C}" destId="{8DCA3EAD-1611-4BEC-8214-E01227C3C756}" srcOrd="1" destOrd="0" parTransId="{29A7BD01-0081-406E-8979-7B0D50AE0C0B}" sibTransId="{839D29F6-3DB7-4D35-A224-3E6C1D9191DD}"/>
    <dgm:cxn modelId="{210D5B0E-CDEF-4354-B6AD-FA36E9577D69}" srcId="{316FB5A0-8D8D-408E-ABBE-F476280010AF}" destId="{48B89B1E-5DD3-49AA-B3CD-C266CAC3D639}" srcOrd="0" destOrd="0" parTransId="{2DACFAE0-8766-424C-9486-9E9B9F06D936}" sibTransId="{A424E94A-A8B4-4BEB-AACA-8EDA72EBF188}"/>
    <dgm:cxn modelId="{759FA00E-8BB2-4966-BB41-7AD15F0708E7}" type="presOf" srcId="{A530D2EC-3585-4211-9EA4-BA4933318FEA}" destId="{3DC0DDDD-F1E0-4BE0-9ED6-EF4C0A9A323C}" srcOrd="0" destOrd="0" presId="urn:microsoft.com/office/officeart/2011/layout/TabList"/>
    <dgm:cxn modelId="{3B10C218-9DBF-42E0-8EAF-DCA2787CA12E}" type="presOf" srcId="{ED28ECE3-0D28-46E5-BB6E-1310628FD75D}" destId="{B381AC7B-A351-47D1-9C47-60B89BD56770}" srcOrd="0" destOrd="0" presId="urn:microsoft.com/office/officeart/2011/layout/TabList"/>
    <dgm:cxn modelId="{C00A4A1D-AF7B-4EE5-8AC8-3CC3A0BDFF81}" srcId="{7B798AD0-C9FB-4A95-B3AE-17192D675363}" destId="{E5EA55D4-FD0A-4645-A975-AB42531D2997}" srcOrd="0" destOrd="0" parTransId="{B7607B32-7B23-43E4-BDEB-F37A57CFDE60}" sibTransId="{B10FAE21-672E-4BD5-A5D6-ABE3F97F950D}"/>
    <dgm:cxn modelId="{B4A1AE28-6667-4374-A59A-1B6DA9605F48}" srcId="{5C93E1E1-5872-4AB3-B3FC-68EEF194C51C}" destId="{10CBA8F2-CA47-4DCC-838E-E61F38710DF2}" srcOrd="2" destOrd="0" parTransId="{81A12E1B-EB5E-4952-922E-898031DC4F61}" sibTransId="{E3F5A6FF-3F96-4B22-BD81-BB8152121CE4}"/>
    <dgm:cxn modelId="{8C9F4B32-60B4-4B07-8AC8-065E5193C3F9}" type="presOf" srcId="{E5EA55D4-FD0A-4645-A975-AB42531D2997}" destId="{7F654AF0-8364-4586-BF31-2843FE1459ED}" srcOrd="0" destOrd="0" presId="urn:microsoft.com/office/officeart/2011/layout/TabList"/>
    <dgm:cxn modelId="{9CCC7F32-CC13-443D-9CCA-17318A572B7E}" type="presOf" srcId="{316FB5A0-8D8D-408E-ABBE-F476280010AF}" destId="{E95496DB-A777-4C80-98EC-6B699D6F022C}" srcOrd="0" destOrd="0" presId="urn:microsoft.com/office/officeart/2011/layout/TabList"/>
    <dgm:cxn modelId="{5F551B4F-2974-455B-B899-44042A2EFF31}" type="presOf" srcId="{48B89B1E-5DD3-49AA-B3CD-C266CAC3D639}" destId="{76D141E6-57FA-4295-99CB-F65B2BD288D7}" srcOrd="0" destOrd="0" presId="urn:microsoft.com/office/officeart/2011/layout/TabList"/>
    <dgm:cxn modelId="{25C4ED53-536F-472F-A77A-9BCAAAB7F230}" type="presOf" srcId="{1713802B-EF3A-45E3-82D6-3126AB8BDAD1}" destId="{74DBF8D7-A0DE-4525-94D8-75F21E4B0E3B}" srcOrd="0" destOrd="0" presId="urn:microsoft.com/office/officeart/2011/layout/TabList"/>
    <dgm:cxn modelId="{74B89659-9A5D-4423-BD29-051D7E5EB26E}" srcId="{5C93E1E1-5872-4AB3-B3FC-68EEF194C51C}" destId="{4243E92C-454A-469A-A757-AC9698872F77}" srcOrd="4" destOrd="0" parTransId="{934CCB40-A726-4BDB-8963-A50E9C5977AB}" sibTransId="{F48AFBD6-14CE-433E-B13E-AC995005CAF0}"/>
    <dgm:cxn modelId="{D016D979-8338-4BDE-85F8-C8F9C92585E7}" type="presOf" srcId="{4243E92C-454A-469A-A757-AC9698872F77}" destId="{3A8DCC1C-D11C-4EA1-A606-E75F550B2472}" srcOrd="0" destOrd="0" presId="urn:microsoft.com/office/officeart/2011/layout/TabList"/>
    <dgm:cxn modelId="{2231E69C-1D42-40BD-B4C0-2F7A4F4E8D1B}" srcId="{5C93E1E1-5872-4AB3-B3FC-68EEF194C51C}" destId="{7B798AD0-C9FB-4A95-B3AE-17192D675363}" srcOrd="3" destOrd="0" parTransId="{D451B627-D23C-4ADC-9BDC-45E9636EC606}" sibTransId="{D55F71DF-32F8-4C31-AF3E-31923DABA06B}"/>
    <dgm:cxn modelId="{318D5E9E-0E42-4975-8555-FA6B81C27EE0}" type="presOf" srcId="{7B798AD0-C9FB-4A95-B3AE-17192D675363}" destId="{197B5515-A2A8-4237-99A0-93037F980ECE}" srcOrd="0" destOrd="0" presId="urn:microsoft.com/office/officeart/2011/layout/TabList"/>
    <dgm:cxn modelId="{B495AECC-4F3C-4837-9A67-70AF64EDEA0C}" srcId="{4243E92C-454A-469A-A757-AC9698872F77}" destId="{A530D2EC-3585-4211-9EA4-BA4933318FEA}" srcOrd="0" destOrd="0" parTransId="{E9C1B3F5-1FDE-4BBF-8416-D46C8313A81E}" sibTransId="{32314035-5DCE-4441-A07B-7EB5DEEC2C86}"/>
    <dgm:cxn modelId="{12EE67CE-EDB0-46AE-AC8D-95EFF668D6F7}" srcId="{8DCA3EAD-1611-4BEC-8214-E01227C3C756}" destId="{ED28ECE3-0D28-46E5-BB6E-1310628FD75D}" srcOrd="0" destOrd="0" parTransId="{55C145F4-EF9F-49B6-9090-36058BD84254}" sibTransId="{2F43B7A4-4E2A-44E3-8E86-D144A2082DD4}"/>
    <dgm:cxn modelId="{62DE93D0-5475-47B0-9E91-3BE9C7AD009E}" type="presOf" srcId="{10CBA8F2-CA47-4DCC-838E-E61F38710DF2}" destId="{C3EE4EE0-FD2E-482B-BF4A-2FC117ED1FCB}" srcOrd="0" destOrd="0" presId="urn:microsoft.com/office/officeart/2011/layout/TabList"/>
    <dgm:cxn modelId="{F9448FD9-6C39-4F4A-A567-8C4E09D76DCE}" type="presOf" srcId="{5C93E1E1-5872-4AB3-B3FC-68EEF194C51C}" destId="{B6087DFC-FD38-4532-9D51-A894EF4D6D6F}" srcOrd="0" destOrd="0" presId="urn:microsoft.com/office/officeart/2011/layout/TabList"/>
    <dgm:cxn modelId="{FC7A18E6-F6C5-49A5-BD1A-A971807C2698}" srcId="{10CBA8F2-CA47-4DCC-838E-E61F38710DF2}" destId="{1713802B-EF3A-45E3-82D6-3126AB8BDAD1}" srcOrd="0" destOrd="0" parTransId="{881D3E35-4380-4D2F-9162-D9BF388A536C}" sibTransId="{A67F544D-D978-41C3-A8C5-E29BA5AA1FF8}"/>
    <dgm:cxn modelId="{E3CA99E9-0F5D-45D4-BCA0-903A6C429622}" srcId="{5C93E1E1-5872-4AB3-B3FC-68EEF194C51C}" destId="{316FB5A0-8D8D-408E-ABBE-F476280010AF}" srcOrd="0" destOrd="0" parTransId="{21F7ACD8-3245-42B8-BBBD-61B37521A293}" sibTransId="{32836B6D-DB11-4C52-94AF-237C950002BF}"/>
    <dgm:cxn modelId="{FEF08DF1-46CB-4E34-96DA-D42AB61717B9}" type="presOf" srcId="{8DCA3EAD-1611-4BEC-8214-E01227C3C756}" destId="{9FE6E5B2-259B-4D34-A4B6-694DF6A92FA4}" srcOrd="0" destOrd="0" presId="urn:microsoft.com/office/officeart/2011/layout/TabList"/>
    <dgm:cxn modelId="{F2B54FCD-7AFF-49A8-8BA8-7C12F26E0727}" type="presParOf" srcId="{B6087DFC-FD38-4532-9D51-A894EF4D6D6F}" destId="{442C117C-F81D-4E44-A399-C1A15F53221C}" srcOrd="0" destOrd="0" presId="urn:microsoft.com/office/officeart/2011/layout/TabList"/>
    <dgm:cxn modelId="{CB7BA22D-A53F-42C4-B941-43CD7CF8D056}" type="presParOf" srcId="{442C117C-F81D-4E44-A399-C1A15F53221C}" destId="{76D141E6-57FA-4295-99CB-F65B2BD288D7}" srcOrd="0" destOrd="0" presId="urn:microsoft.com/office/officeart/2011/layout/TabList"/>
    <dgm:cxn modelId="{F84FA8CC-4E4D-40E4-90A8-A2BEBCB3F0A2}" type="presParOf" srcId="{442C117C-F81D-4E44-A399-C1A15F53221C}" destId="{E95496DB-A777-4C80-98EC-6B699D6F022C}" srcOrd="1" destOrd="0" presId="urn:microsoft.com/office/officeart/2011/layout/TabList"/>
    <dgm:cxn modelId="{40104031-6E8A-4942-A4CB-B39388E8B660}" type="presParOf" srcId="{442C117C-F81D-4E44-A399-C1A15F53221C}" destId="{11AE8661-3E7B-4692-82A7-604F4FD34F5E}" srcOrd="2" destOrd="0" presId="urn:microsoft.com/office/officeart/2011/layout/TabList"/>
    <dgm:cxn modelId="{9F54C0DB-68F7-44A8-860C-C2E86170CD1D}" type="presParOf" srcId="{B6087DFC-FD38-4532-9D51-A894EF4D6D6F}" destId="{1CEA8B7D-EEB6-487B-99A9-75B2EDC51195}" srcOrd="1" destOrd="0" presId="urn:microsoft.com/office/officeart/2011/layout/TabList"/>
    <dgm:cxn modelId="{D1FA77A1-6658-4E71-8668-66EF62457F57}" type="presParOf" srcId="{B6087DFC-FD38-4532-9D51-A894EF4D6D6F}" destId="{BF55D414-D2D2-49E4-9A29-43C65DB8A591}" srcOrd="2" destOrd="0" presId="urn:microsoft.com/office/officeart/2011/layout/TabList"/>
    <dgm:cxn modelId="{9DA9D921-474A-480B-8955-EB786105A6BE}" type="presParOf" srcId="{BF55D414-D2D2-49E4-9A29-43C65DB8A591}" destId="{B381AC7B-A351-47D1-9C47-60B89BD56770}" srcOrd="0" destOrd="0" presId="urn:microsoft.com/office/officeart/2011/layout/TabList"/>
    <dgm:cxn modelId="{FD4CCA3D-38E3-463F-BAE0-51CCCEC23BCE}" type="presParOf" srcId="{BF55D414-D2D2-49E4-9A29-43C65DB8A591}" destId="{9FE6E5B2-259B-4D34-A4B6-694DF6A92FA4}" srcOrd="1" destOrd="0" presId="urn:microsoft.com/office/officeart/2011/layout/TabList"/>
    <dgm:cxn modelId="{F45DCC4C-0208-494E-8494-994B7C9E1BC6}" type="presParOf" srcId="{BF55D414-D2D2-49E4-9A29-43C65DB8A591}" destId="{5C9BBD7A-B35D-43D1-BFF0-77D94F1706D9}" srcOrd="2" destOrd="0" presId="urn:microsoft.com/office/officeart/2011/layout/TabList"/>
    <dgm:cxn modelId="{91BD0D04-B022-4394-B2E7-6A8D5EC1439A}" type="presParOf" srcId="{B6087DFC-FD38-4532-9D51-A894EF4D6D6F}" destId="{1AC8E459-C01B-4FF0-A9DE-816E8C9175D6}" srcOrd="3" destOrd="0" presId="urn:microsoft.com/office/officeart/2011/layout/TabList"/>
    <dgm:cxn modelId="{D57E1C3D-8192-4531-AB06-39F8DEF088D4}" type="presParOf" srcId="{B6087DFC-FD38-4532-9D51-A894EF4D6D6F}" destId="{F6334858-73BC-4ADA-B33A-06C319F9A69B}" srcOrd="4" destOrd="0" presId="urn:microsoft.com/office/officeart/2011/layout/TabList"/>
    <dgm:cxn modelId="{E6CDAA28-1FFF-4998-A4E6-B3A0540F0ADB}" type="presParOf" srcId="{F6334858-73BC-4ADA-B33A-06C319F9A69B}" destId="{74DBF8D7-A0DE-4525-94D8-75F21E4B0E3B}" srcOrd="0" destOrd="0" presId="urn:microsoft.com/office/officeart/2011/layout/TabList"/>
    <dgm:cxn modelId="{D8E9EF32-DB01-4383-BDE6-5F95DB61AF9D}" type="presParOf" srcId="{F6334858-73BC-4ADA-B33A-06C319F9A69B}" destId="{C3EE4EE0-FD2E-482B-BF4A-2FC117ED1FCB}" srcOrd="1" destOrd="0" presId="urn:microsoft.com/office/officeart/2011/layout/TabList"/>
    <dgm:cxn modelId="{D83E39FB-3E96-47B5-AE67-5D954CD6610B}" type="presParOf" srcId="{F6334858-73BC-4ADA-B33A-06C319F9A69B}" destId="{1C759991-B86B-4608-A879-99ADAC90E2BE}" srcOrd="2" destOrd="0" presId="urn:microsoft.com/office/officeart/2011/layout/TabList"/>
    <dgm:cxn modelId="{EF6B6831-37E9-4E94-8E45-0AD3D965981D}" type="presParOf" srcId="{B6087DFC-FD38-4532-9D51-A894EF4D6D6F}" destId="{33042F9D-4201-4485-946B-DB77385F7C80}" srcOrd="5" destOrd="0" presId="urn:microsoft.com/office/officeart/2011/layout/TabList"/>
    <dgm:cxn modelId="{08D4C752-9C4F-40AE-B3DC-5D73B4C89967}" type="presParOf" srcId="{B6087DFC-FD38-4532-9D51-A894EF4D6D6F}" destId="{02003EE9-C5CD-48C6-ACCF-B5BECB80C97F}" srcOrd="6" destOrd="0" presId="urn:microsoft.com/office/officeart/2011/layout/TabList"/>
    <dgm:cxn modelId="{96242B95-5E35-4DE6-992C-5DA547340643}" type="presParOf" srcId="{02003EE9-C5CD-48C6-ACCF-B5BECB80C97F}" destId="{7F654AF0-8364-4586-BF31-2843FE1459ED}" srcOrd="0" destOrd="0" presId="urn:microsoft.com/office/officeart/2011/layout/TabList"/>
    <dgm:cxn modelId="{C6478267-A79F-48D4-AF51-140DADC70883}" type="presParOf" srcId="{02003EE9-C5CD-48C6-ACCF-B5BECB80C97F}" destId="{197B5515-A2A8-4237-99A0-93037F980ECE}" srcOrd="1" destOrd="0" presId="urn:microsoft.com/office/officeart/2011/layout/TabList"/>
    <dgm:cxn modelId="{59F918D5-CBB2-4DAF-9753-8082E584FD72}" type="presParOf" srcId="{02003EE9-C5CD-48C6-ACCF-B5BECB80C97F}" destId="{8E78247D-DC18-446D-A99C-146060F2F475}" srcOrd="2" destOrd="0" presId="urn:microsoft.com/office/officeart/2011/layout/TabList"/>
    <dgm:cxn modelId="{C3AC99F9-C6F3-4065-9B94-08DC531292AE}" type="presParOf" srcId="{B6087DFC-FD38-4532-9D51-A894EF4D6D6F}" destId="{D0C87FA3-C37C-4025-B82E-358A71DD69D9}" srcOrd="7" destOrd="0" presId="urn:microsoft.com/office/officeart/2011/layout/TabList"/>
    <dgm:cxn modelId="{9BD3C147-6F67-4616-B21D-2D284B069EF6}" type="presParOf" srcId="{B6087DFC-FD38-4532-9D51-A894EF4D6D6F}" destId="{1FA62170-5804-4D28-B8CD-3FA855645195}" srcOrd="8" destOrd="0" presId="urn:microsoft.com/office/officeart/2011/layout/TabList"/>
    <dgm:cxn modelId="{7D4B802D-806F-4402-A6D0-02B82BB4F306}" type="presParOf" srcId="{1FA62170-5804-4D28-B8CD-3FA855645195}" destId="{3DC0DDDD-F1E0-4BE0-9ED6-EF4C0A9A323C}" srcOrd="0" destOrd="0" presId="urn:microsoft.com/office/officeart/2011/layout/TabList"/>
    <dgm:cxn modelId="{DD4283D6-665E-424C-9413-986AC50C9DC4}" type="presParOf" srcId="{1FA62170-5804-4D28-B8CD-3FA855645195}" destId="{3A8DCC1C-D11C-4EA1-A606-E75F550B2472}" srcOrd="1" destOrd="0" presId="urn:microsoft.com/office/officeart/2011/layout/TabList"/>
    <dgm:cxn modelId="{C2A472A5-A810-49BD-A847-337DCA804207}" type="presParOf" srcId="{1FA62170-5804-4D28-B8CD-3FA855645195}" destId="{A0EBB810-6C30-4DBB-A026-9F3864C1E5F2}"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BB810-6C30-4DBB-A026-9F3864C1E5F2}">
      <dsp:nvSpPr>
        <dsp:cNvPr id="0" name=""/>
        <dsp:cNvSpPr/>
      </dsp:nvSpPr>
      <dsp:spPr>
        <a:xfrm>
          <a:off x="0" y="4402656"/>
          <a:ext cx="5872492"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E78247D-DC18-446D-A99C-146060F2F475}">
      <dsp:nvSpPr>
        <dsp:cNvPr id="0" name=""/>
        <dsp:cNvSpPr/>
      </dsp:nvSpPr>
      <dsp:spPr>
        <a:xfrm>
          <a:off x="0" y="3514282"/>
          <a:ext cx="5872492"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C759991-B86B-4608-A879-99ADAC90E2BE}">
      <dsp:nvSpPr>
        <dsp:cNvPr id="0" name=""/>
        <dsp:cNvSpPr/>
      </dsp:nvSpPr>
      <dsp:spPr>
        <a:xfrm>
          <a:off x="0" y="2625907"/>
          <a:ext cx="5872492"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C9BBD7A-B35D-43D1-BFF0-77D94F1706D9}">
      <dsp:nvSpPr>
        <dsp:cNvPr id="0" name=""/>
        <dsp:cNvSpPr/>
      </dsp:nvSpPr>
      <dsp:spPr>
        <a:xfrm>
          <a:off x="0" y="1737533"/>
          <a:ext cx="5872492"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1AE8661-3E7B-4692-82A7-604F4FD34F5E}">
      <dsp:nvSpPr>
        <dsp:cNvPr id="0" name=""/>
        <dsp:cNvSpPr/>
      </dsp:nvSpPr>
      <dsp:spPr>
        <a:xfrm>
          <a:off x="0" y="849159"/>
          <a:ext cx="5872492" cy="0"/>
        </a:xfrm>
        <a:prstGeom prst="line">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6D141E6-57FA-4295-99CB-F65B2BD288D7}">
      <dsp:nvSpPr>
        <dsp:cNvPr id="0" name=""/>
        <dsp:cNvSpPr/>
      </dsp:nvSpPr>
      <dsp:spPr>
        <a:xfrm>
          <a:off x="1526847" y="3088"/>
          <a:ext cx="4345644" cy="8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b="1" kern="1200" dirty="0">
              <a:latin typeface="+mn-lt"/>
            </a:rPr>
            <a:t>Who created or provides the AI tool (e.g. OpenAI, Google, Anthropic).</a:t>
          </a:r>
          <a:endParaRPr lang="en-MT" sz="1400" b="1" kern="1200" dirty="0">
            <a:latin typeface="+mn-lt"/>
          </a:endParaRPr>
        </a:p>
      </dsp:txBody>
      <dsp:txXfrm>
        <a:off x="1526847" y="3088"/>
        <a:ext cx="4345644" cy="846070"/>
      </dsp:txXfrm>
    </dsp:sp>
    <dsp:sp modelId="{E95496DB-A777-4C80-98EC-6B699D6F022C}">
      <dsp:nvSpPr>
        <dsp:cNvPr id="0" name=""/>
        <dsp:cNvSpPr/>
      </dsp:nvSpPr>
      <dsp:spPr>
        <a:xfrm>
          <a:off x="0" y="3088"/>
          <a:ext cx="1526847" cy="846070"/>
        </a:xfrm>
        <a:prstGeom prst="round2SameRect">
          <a:avLst>
            <a:gd name="adj1" fmla="val 16670"/>
            <a:gd name="adj2" fmla="val 0"/>
          </a:avLst>
        </a:prstGeom>
        <a:solidFill>
          <a:srgbClr val="000043"/>
        </a:solidFill>
        <a:ln w="12700" cap="flat" cmpd="sng" algn="ctr">
          <a:solidFill>
            <a:schemeClr val="dk1">
              <a:shade val="15000"/>
            </a:schemeClr>
          </a:solidFill>
          <a:prstDash val="solid"/>
          <a:miter lim="800000"/>
        </a:ln>
        <a:effectLst/>
        <a:scene3d>
          <a:camera prst="orthographicFront"/>
          <a:lightRig rig="chilly" dir="t"/>
        </a:scene3d>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US" sz="1400" b="1" kern="1200" dirty="0" err="1">
              <a:solidFill>
                <a:schemeClr val="bg1"/>
              </a:solidFill>
              <a:latin typeface="Monserrat"/>
            </a:rPr>
            <a:t>Organisation</a:t>
          </a:r>
          <a:r>
            <a:rPr lang="en-US" sz="1400" b="1" kern="1200" dirty="0">
              <a:solidFill>
                <a:schemeClr val="bg1"/>
              </a:solidFill>
              <a:latin typeface="Monserrat"/>
            </a:rPr>
            <a:t> responsible for the AI system</a:t>
          </a:r>
          <a:endParaRPr lang="en-US" sz="1400" kern="1200" dirty="0">
            <a:solidFill>
              <a:schemeClr val="bg1"/>
            </a:solidFill>
            <a:latin typeface="Monserrat"/>
          </a:endParaRPr>
        </a:p>
      </dsp:txBody>
      <dsp:txXfrm>
        <a:off x="41309" y="44397"/>
        <a:ext cx="1444229" cy="804761"/>
      </dsp:txXfrm>
    </dsp:sp>
    <dsp:sp modelId="{B381AC7B-A351-47D1-9C47-60B89BD56770}">
      <dsp:nvSpPr>
        <dsp:cNvPr id="0" name=""/>
        <dsp:cNvSpPr/>
      </dsp:nvSpPr>
      <dsp:spPr>
        <a:xfrm>
          <a:off x="1526847" y="891462"/>
          <a:ext cx="4345644" cy="8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b="1" kern="1200" dirty="0">
              <a:solidFill>
                <a:prstClr val="black">
                  <a:hueOff val="0"/>
                  <a:satOff val="0"/>
                  <a:lumOff val="0"/>
                  <a:alphaOff val="0"/>
                </a:prstClr>
              </a:solidFill>
              <a:latin typeface="Monserrat"/>
              <a:ea typeface="+mn-ea"/>
              <a:cs typeface="+mn-cs"/>
            </a:rPr>
            <a:t>The year when the AI output was generated.</a:t>
          </a:r>
          <a:endParaRPr lang="en-MT" sz="1400" b="1" kern="1200" dirty="0">
            <a:solidFill>
              <a:prstClr val="black">
                <a:hueOff val="0"/>
                <a:satOff val="0"/>
                <a:lumOff val="0"/>
                <a:alphaOff val="0"/>
              </a:prstClr>
            </a:solidFill>
            <a:latin typeface="Monserrat"/>
            <a:ea typeface="+mn-ea"/>
            <a:cs typeface="+mn-cs"/>
          </a:endParaRPr>
        </a:p>
      </dsp:txBody>
      <dsp:txXfrm>
        <a:off x="1526847" y="891462"/>
        <a:ext cx="4345644" cy="846070"/>
      </dsp:txXfrm>
    </dsp:sp>
    <dsp:sp modelId="{9FE6E5B2-259B-4D34-A4B6-694DF6A92FA4}">
      <dsp:nvSpPr>
        <dsp:cNvPr id="0" name=""/>
        <dsp:cNvSpPr/>
      </dsp:nvSpPr>
      <dsp:spPr>
        <a:xfrm>
          <a:off x="0" y="891462"/>
          <a:ext cx="1526847" cy="846070"/>
        </a:xfrm>
        <a:prstGeom prst="round2SameRect">
          <a:avLst>
            <a:gd name="adj1" fmla="val 16670"/>
            <a:gd name="adj2" fmla="val 0"/>
          </a:avLst>
        </a:prstGeom>
        <a:solidFill>
          <a:srgbClr val="000043"/>
        </a:solidFill>
        <a:ln w="19050" cap="flat" cmpd="sng" algn="ctr">
          <a:solidFill>
            <a:schemeClr val="lt1"/>
          </a:solidFill>
          <a:prstDash val="solid"/>
          <a:miter lim="800000"/>
        </a:ln>
        <a:effectLst/>
        <a:scene3d>
          <a:camera prst="orthographicFront"/>
          <a:lightRig rig="chilly" dir="t"/>
        </a:scene3d>
      </dsp:spPr>
      <dsp:style>
        <a:lnRef idx="3">
          <a:schemeClr val="lt1"/>
        </a:lnRef>
        <a:fillRef idx="1">
          <a:schemeClr val="dk1"/>
        </a:fillRef>
        <a:effectRef idx="1">
          <a:schemeClr val="dk1"/>
        </a:effectRef>
        <a:fontRef idx="minor">
          <a:schemeClr val="lt1"/>
        </a:fontRef>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Monserrat"/>
              <a:ea typeface="+mn-ea"/>
              <a:cs typeface="+mn-cs"/>
            </a:rPr>
            <a:t>Year of interaction</a:t>
          </a:r>
        </a:p>
      </dsp:txBody>
      <dsp:txXfrm>
        <a:off x="41309" y="932771"/>
        <a:ext cx="1444229" cy="804761"/>
      </dsp:txXfrm>
    </dsp:sp>
    <dsp:sp modelId="{74DBF8D7-A0DE-4525-94D8-75F21E4B0E3B}">
      <dsp:nvSpPr>
        <dsp:cNvPr id="0" name=""/>
        <dsp:cNvSpPr/>
      </dsp:nvSpPr>
      <dsp:spPr>
        <a:xfrm>
          <a:off x="1526847" y="1779837"/>
          <a:ext cx="4345644" cy="8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b="1" kern="1200" dirty="0">
              <a:solidFill>
                <a:prstClr val="black">
                  <a:hueOff val="0"/>
                  <a:satOff val="0"/>
                  <a:lumOff val="0"/>
                  <a:alphaOff val="0"/>
                </a:prstClr>
              </a:solidFill>
              <a:latin typeface="Monserrat"/>
              <a:ea typeface="+mn-ea"/>
              <a:cs typeface="+mn-cs"/>
            </a:rPr>
            <a:t>The name of the AI tool used (e.g. ChatGPT, Gemini, Claude, DALL·E).</a:t>
          </a:r>
          <a:endParaRPr lang="en-MT" sz="1400" b="1" kern="1200" dirty="0">
            <a:solidFill>
              <a:prstClr val="black">
                <a:hueOff val="0"/>
                <a:satOff val="0"/>
                <a:lumOff val="0"/>
                <a:alphaOff val="0"/>
              </a:prstClr>
            </a:solidFill>
            <a:latin typeface="Monserrat"/>
            <a:ea typeface="+mn-ea"/>
            <a:cs typeface="+mn-cs"/>
          </a:endParaRPr>
        </a:p>
      </dsp:txBody>
      <dsp:txXfrm>
        <a:off x="1526847" y="1779837"/>
        <a:ext cx="4345644" cy="846070"/>
      </dsp:txXfrm>
    </dsp:sp>
    <dsp:sp modelId="{C3EE4EE0-FD2E-482B-BF4A-2FC117ED1FCB}">
      <dsp:nvSpPr>
        <dsp:cNvPr id="0" name=""/>
        <dsp:cNvSpPr/>
      </dsp:nvSpPr>
      <dsp:spPr>
        <a:xfrm>
          <a:off x="0" y="1779837"/>
          <a:ext cx="1526847" cy="846070"/>
        </a:xfrm>
        <a:prstGeom prst="round2SameRect">
          <a:avLst>
            <a:gd name="adj1" fmla="val 16670"/>
            <a:gd name="adj2" fmla="val 0"/>
          </a:avLst>
        </a:prstGeom>
        <a:solidFill>
          <a:srgbClr val="000043"/>
        </a:solidFill>
        <a:ln w="12700" cap="flat" cmpd="sng" algn="ctr">
          <a:solidFill>
            <a:schemeClr val="dk1">
              <a:shade val="15000"/>
            </a:schemeClr>
          </a:solidFill>
          <a:prstDash val="solid"/>
          <a:miter lim="800000"/>
        </a:ln>
        <a:effectLst/>
        <a:scene3d>
          <a:camera prst="orthographicFront"/>
          <a:lightRig rig="chilly" dir="t"/>
        </a:scene3d>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26670" tIns="26670" rIns="26670" bIns="26670" numCol="1" spcCol="1270" anchor="ctr" anchorCtr="0">
          <a:noAutofit/>
        </a:bodyPr>
        <a:lstStyle/>
        <a:p>
          <a:pPr marL="0" lvl="0" indent="0" algn="l" defTabSz="800100">
            <a:lnSpc>
              <a:spcPct val="90000"/>
            </a:lnSpc>
            <a:spcBef>
              <a:spcPct val="0"/>
            </a:spcBef>
            <a:spcAft>
              <a:spcPct val="35000"/>
            </a:spcAft>
            <a:buNone/>
          </a:pPr>
          <a:r>
            <a:rPr lang="en-US" sz="1400" b="1" kern="1200" dirty="0">
              <a:solidFill>
                <a:schemeClr val="bg1"/>
              </a:solidFill>
              <a:latin typeface="Monserrat"/>
              <a:ea typeface="+mn-ea"/>
              <a:cs typeface="+mn-cs"/>
            </a:rPr>
            <a:t>Name of the AI system</a:t>
          </a:r>
        </a:p>
      </dsp:txBody>
      <dsp:txXfrm>
        <a:off x="41309" y="1821146"/>
        <a:ext cx="1444229" cy="804761"/>
      </dsp:txXfrm>
    </dsp:sp>
    <dsp:sp modelId="{7F654AF0-8364-4586-BF31-2843FE1459ED}">
      <dsp:nvSpPr>
        <dsp:cNvPr id="0" name=""/>
        <dsp:cNvSpPr/>
      </dsp:nvSpPr>
      <dsp:spPr>
        <a:xfrm>
          <a:off x="1526847" y="2668211"/>
          <a:ext cx="4345644" cy="8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0" tIns="0" rIns="0" bIns="108000" numCol="1" spcCol="1270" anchor="b" anchorCtr="0">
          <a:noAutofit/>
        </a:bodyPr>
        <a:lstStyle/>
        <a:p>
          <a:pPr marL="114300" lvl="1" indent="-114300" algn="l" defTabSz="666750">
            <a:lnSpc>
              <a:spcPct val="90000"/>
            </a:lnSpc>
            <a:spcBef>
              <a:spcPct val="0"/>
            </a:spcBef>
            <a:spcAft>
              <a:spcPct val="15000"/>
            </a:spcAft>
            <a:buNone/>
          </a:pPr>
          <a:r>
            <a:rPr lang="en-US" sz="1400" b="1" kern="1200" dirty="0">
              <a:solidFill>
                <a:prstClr val="black">
                  <a:hueOff val="0"/>
                  <a:satOff val="0"/>
                  <a:lumOff val="0"/>
                  <a:alphaOff val="0"/>
                </a:prstClr>
              </a:solidFill>
              <a:latin typeface="Monserrat"/>
              <a:ea typeface="+mn-ea"/>
              <a:cs typeface="+mn-cs"/>
            </a:rPr>
            <a:t>A short description of the request made to the AI or the content generated.</a:t>
          </a:r>
          <a:endParaRPr lang="en-MT" sz="1400" b="1" kern="1200" dirty="0">
            <a:solidFill>
              <a:prstClr val="black">
                <a:hueOff val="0"/>
                <a:satOff val="0"/>
                <a:lumOff val="0"/>
                <a:alphaOff val="0"/>
              </a:prstClr>
            </a:solidFill>
            <a:latin typeface="Monserrat"/>
            <a:ea typeface="+mn-ea"/>
            <a:cs typeface="+mn-cs"/>
          </a:endParaRPr>
        </a:p>
      </dsp:txBody>
      <dsp:txXfrm>
        <a:off x="1526847" y="2668211"/>
        <a:ext cx="4345644" cy="846070"/>
      </dsp:txXfrm>
    </dsp:sp>
    <dsp:sp modelId="{197B5515-A2A8-4237-99A0-93037F980ECE}">
      <dsp:nvSpPr>
        <dsp:cNvPr id="0" name=""/>
        <dsp:cNvSpPr/>
      </dsp:nvSpPr>
      <dsp:spPr>
        <a:xfrm>
          <a:off x="0" y="2668211"/>
          <a:ext cx="1526847" cy="846070"/>
        </a:xfrm>
        <a:prstGeom prst="round2SameRect">
          <a:avLst>
            <a:gd name="adj1" fmla="val 16670"/>
            <a:gd name="adj2" fmla="val 0"/>
          </a:avLst>
        </a:prstGeom>
        <a:solidFill>
          <a:srgbClr val="000043"/>
        </a:solidFill>
        <a:ln w="12700" cap="flat" cmpd="sng" algn="ctr">
          <a:solidFill>
            <a:schemeClr val="dk1">
              <a:shade val="15000"/>
            </a:schemeClr>
          </a:solidFill>
          <a:prstDash val="solid"/>
          <a:miter lim="800000"/>
        </a:ln>
        <a:effectLst/>
        <a:scene3d>
          <a:camera prst="orthographicFront"/>
          <a:lightRig rig="chilly" dir="t"/>
        </a:scene3d>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26670" tIns="26670" rIns="26670" bIns="26670" numCol="1" spcCol="1270" anchor="ctr" anchorCtr="0">
          <a:noAutofit/>
        </a:bodyPr>
        <a:lstStyle/>
        <a:p>
          <a:pPr marL="0" lvl="0" indent="0" algn="l" defTabSz="800100">
            <a:lnSpc>
              <a:spcPct val="90000"/>
            </a:lnSpc>
            <a:spcBef>
              <a:spcPct val="0"/>
            </a:spcBef>
            <a:spcAft>
              <a:spcPct val="35000"/>
            </a:spcAft>
            <a:buNone/>
          </a:pPr>
          <a:r>
            <a:rPr lang="en-US" sz="1400" b="1" kern="1200" dirty="0">
              <a:solidFill>
                <a:schemeClr val="bg1"/>
              </a:solidFill>
              <a:latin typeface="Monserrat"/>
              <a:ea typeface="+mn-ea"/>
              <a:cs typeface="+mn-cs"/>
            </a:rPr>
            <a:t>Description of the prompt or </a:t>
          </a:r>
          <a:r>
            <a:rPr lang="en-US" sz="1400" b="1" kern="1200" dirty="0">
              <a:solidFill>
                <a:prstClr val="white"/>
              </a:solidFill>
              <a:latin typeface="Monserrat"/>
              <a:ea typeface="+mn-ea"/>
              <a:cs typeface="+mn-cs"/>
            </a:rPr>
            <a:t>generated</a:t>
          </a:r>
          <a:r>
            <a:rPr lang="en-US" sz="1400" b="1" kern="1200" dirty="0">
              <a:solidFill>
                <a:schemeClr val="bg1"/>
              </a:solidFill>
              <a:latin typeface="Monserrat"/>
              <a:ea typeface="+mn-ea"/>
              <a:cs typeface="+mn-cs"/>
            </a:rPr>
            <a:t> output</a:t>
          </a:r>
        </a:p>
      </dsp:txBody>
      <dsp:txXfrm>
        <a:off x="41309" y="2709520"/>
        <a:ext cx="1444229" cy="804761"/>
      </dsp:txXfrm>
    </dsp:sp>
    <dsp:sp modelId="{3DC0DDDD-F1E0-4BE0-9ED6-EF4C0A9A323C}">
      <dsp:nvSpPr>
        <dsp:cNvPr id="0" name=""/>
        <dsp:cNvSpPr/>
      </dsp:nvSpPr>
      <dsp:spPr>
        <a:xfrm>
          <a:off x="1526847" y="3556585"/>
          <a:ext cx="4345644" cy="84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114300" lvl="1" indent="-114300" algn="l" defTabSz="666750">
            <a:lnSpc>
              <a:spcPct val="90000"/>
            </a:lnSpc>
            <a:spcBef>
              <a:spcPct val="0"/>
            </a:spcBef>
            <a:spcAft>
              <a:spcPct val="15000"/>
            </a:spcAft>
            <a:buNone/>
          </a:pPr>
          <a:r>
            <a:rPr lang="en-US" sz="1400" b="1" kern="1200" dirty="0">
              <a:solidFill>
                <a:prstClr val="black">
                  <a:hueOff val="0"/>
                  <a:satOff val="0"/>
                  <a:lumOff val="0"/>
                  <a:alphaOff val="0"/>
                </a:prstClr>
              </a:solidFill>
              <a:latin typeface="Monserrat"/>
              <a:ea typeface="+mn-ea"/>
              <a:cs typeface="+mn-cs"/>
            </a:rPr>
            <a:t>The date when the interaction with the AI tool took place.</a:t>
          </a:r>
          <a:endParaRPr lang="en-MT" sz="1400" b="1" kern="1200" dirty="0">
            <a:solidFill>
              <a:prstClr val="black">
                <a:hueOff val="0"/>
                <a:satOff val="0"/>
                <a:lumOff val="0"/>
                <a:alphaOff val="0"/>
              </a:prstClr>
            </a:solidFill>
            <a:latin typeface="Monserrat"/>
            <a:ea typeface="+mn-ea"/>
            <a:cs typeface="+mn-cs"/>
          </a:endParaRPr>
        </a:p>
      </dsp:txBody>
      <dsp:txXfrm>
        <a:off x="1526847" y="3556585"/>
        <a:ext cx="4345644" cy="846070"/>
      </dsp:txXfrm>
    </dsp:sp>
    <dsp:sp modelId="{3A8DCC1C-D11C-4EA1-A606-E75F550B2472}">
      <dsp:nvSpPr>
        <dsp:cNvPr id="0" name=""/>
        <dsp:cNvSpPr/>
      </dsp:nvSpPr>
      <dsp:spPr>
        <a:xfrm>
          <a:off x="0" y="3556585"/>
          <a:ext cx="1526847" cy="846070"/>
        </a:xfrm>
        <a:prstGeom prst="round2SameRect">
          <a:avLst>
            <a:gd name="adj1" fmla="val 16670"/>
            <a:gd name="adj2" fmla="val 0"/>
          </a:avLst>
        </a:prstGeom>
        <a:solidFill>
          <a:srgbClr val="000043"/>
        </a:solidFill>
        <a:ln w="12700" cap="flat" cmpd="sng" algn="ctr">
          <a:solidFill>
            <a:schemeClr val="dk1">
              <a:shade val="15000"/>
            </a:schemeClr>
          </a:solidFill>
          <a:prstDash val="solid"/>
          <a:miter lim="800000"/>
        </a:ln>
        <a:effectLst/>
        <a:scene3d>
          <a:camera prst="orthographicFront"/>
          <a:lightRig rig="chilly" dir="t"/>
        </a:scene3d>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36000" tIns="0" rIns="172972" bIns="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Monserrat"/>
              <a:ea typeface="+mn-ea"/>
              <a:cs typeface="+mn-cs"/>
            </a:rPr>
            <a:t>Date generated (if relevant)</a:t>
          </a:r>
        </a:p>
      </dsp:txBody>
      <dsp:txXfrm>
        <a:off x="41309" y="3597894"/>
        <a:ext cx="1444229" cy="80476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D6A37-AF68-F24A-9A5E-17F2DE6D5AE6}" type="datetimeFigureOut">
              <a:rPr lang="en-US" smtClean="0"/>
              <a:t>6/2/2026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1228-E787-EA46-9669-BB6EB5B13FD7}" type="slidenum">
              <a:rPr lang="en-US" smtClean="0"/>
              <a:t>‹#›</a:t>
            </a:fld>
            <a:endParaRPr lang="en-US" dirty="0"/>
          </a:p>
        </p:txBody>
      </p:sp>
    </p:spTree>
    <p:extLst>
      <p:ext uri="{BB962C8B-B14F-4D97-AF65-F5344CB8AC3E}">
        <p14:creationId xmlns:p14="http://schemas.microsoft.com/office/powerpoint/2010/main" val="62853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Montserrat or Verdana fonts</a:t>
            </a:r>
          </a:p>
          <a:p>
            <a:endParaRPr lang="en-US" dirty="0"/>
          </a:p>
          <a:p>
            <a:r>
              <a:rPr lang="en-US" dirty="0"/>
              <a:t>- 2 Options for Intro Slide</a:t>
            </a:r>
          </a:p>
        </p:txBody>
      </p:sp>
      <p:sp>
        <p:nvSpPr>
          <p:cNvPr id="4" name="Slide Number Placeholder 3"/>
          <p:cNvSpPr>
            <a:spLocks noGrp="1"/>
          </p:cNvSpPr>
          <p:nvPr>
            <p:ph type="sldNum" sz="quarter" idx="5"/>
          </p:nvPr>
        </p:nvSpPr>
        <p:spPr/>
        <p:txBody>
          <a:bodyPr/>
          <a:lstStyle/>
          <a:p>
            <a:fld id="{189A1228-E787-EA46-9669-BB6EB5B13FD7}" type="slidenum">
              <a:rPr lang="en-US" smtClean="0"/>
              <a:t>2</a:t>
            </a:fld>
            <a:endParaRPr lang="en-US" dirty="0"/>
          </a:p>
        </p:txBody>
      </p:sp>
    </p:spTree>
    <p:extLst>
      <p:ext uri="{BB962C8B-B14F-4D97-AF65-F5344CB8AC3E}">
        <p14:creationId xmlns:p14="http://schemas.microsoft.com/office/powerpoint/2010/main" val="375626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Montserrat or Verdana fonts</a:t>
            </a:r>
          </a:p>
          <a:p>
            <a:endParaRPr lang="en-US" dirty="0"/>
          </a:p>
          <a:p>
            <a:r>
              <a:rPr lang="en-US" dirty="0"/>
              <a:t>- 2 Options for Intro Slide</a:t>
            </a:r>
          </a:p>
        </p:txBody>
      </p:sp>
      <p:sp>
        <p:nvSpPr>
          <p:cNvPr id="4" name="Slide Number Placeholder 3"/>
          <p:cNvSpPr>
            <a:spLocks noGrp="1"/>
          </p:cNvSpPr>
          <p:nvPr>
            <p:ph type="sldNum" sz="quarter" idx="5"/>
          </p:nvPr>
        </p:nvSpPr>
        <p:spPr/>
        <p:txBody>
          <a:bodyPr/>
          <a:lstStyle/>
          <a:p>
            <a:fld id="{189A1228-E787-EA46-9669-BB6EB5B13FD7}" type="slidenum">
              <a:rPr lang="en-US" smtClean="0"/>
              <a:t>3</a:t>
            </a:fld>
            <a:endParaRPr lang="en-US" dirty="0"/>
          </a:p>
        </p:txBody>
      </p:sp>
    </p:spTree>
    <p:extLst>
      <p:ext uri="{BB962C8B-B14F-4D97-AF65-F5344CB8AC3E}">
        <p14:creationId xmlns:p14="http://schemas.microsoft.com/office/powerpoint/2010/main" val="39528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Montserrat or Verdana fonts</a:t>
            </a:r>
          </a:p>
          <a:p>
            <a:endParaRPr lang="en-US" dirty="0"/>
          </a:p>
          <a:p>
            <a:r>
              <a:rPr lang="en-US" dirty="0"/>
              <a:t>- 2 Options for Intro Slide</a:t>
            </a:r>
          </a:p>
        </p:txBody>
      </p:sp>
      <p:sp>
        <p:nvSpPr>
          <p:cNvPr id="4" name="Slide Number Placeholder 3"/>
          <p:cNvSpPr>
            <a:spLocks noGrp="1"/>
          </p:cNvSpPr>
          <p:nvPr>
            <p:ph type="sldNum" sz="quarter" idx="5"/>
          </p:nvPr>
        </p:nvSpPr>
        <p:spPr/>
        <p:txBody>
          <a:bodyPr/>
          <a:lstStyle/>
          <a:p>
            <a:fld id="{189A1228-E787-EA46-9669-BB6EB5B13FD7}" type="slidenum">
              <a:rPr lang="en-US" smtClean="0"/>
              <a:t>22</a:t>
            </a:fld>
            <a:endParaRPr lang="en-US" dirty="0"/>
          </a:p>
        </p:txBody>
      </p:sp>
    </p:spTree>
    <p:extLst>
      <p:ext uri="{BB962C8B-B14F-4D97-AF65-F5344CB8AC3E}">
        <p14:creationId xmlns:p14="http://schemas.microsoft.com/office/powerpoint/2010/main" val="113044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751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40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24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02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884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789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5491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474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080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227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839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2740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https://www.mcast.edu.mt/college-document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mcast.edu.mt/college-documents/" TargetMode="Externa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1C_4317387D.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mcast.edu.mt/college-documents/" TargetMode="Externa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A_8ACD15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person&#10;&#10;Description automatically generated">
            <a:extLst>
              <a:ext uri="{FF2B5EF4-FFF2-40B4-BE49-F238E27FC236}">
                <a16:creationId xmlns:a16="http://schemas.microsoft.com/office/drawing/2014/main" id="{0F1ED67A-FC0C-4749-A1F4-F4123BAD9A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4240" y="2947"/>
            <a:ext cx="10205276" cy="6857946"/>
          </a:xfrm>
          <a:prstGeom prst="rect">
            <a:avLst/>
          </a:prstGeom>
        </p:spPr>
      </p:pic>
      <p:pic>
        <p:nvPicPr>
          <p:cNvPr id="11" name="Picture 10">
            <a:extLst>
              <a:ext uri="{FF2B5EF4-FFF2-40B4-BE49-F238E27FC236}">
                <a16:creationId xmlns:a16="http://schemas.microsoft.com/office/drawing/2014/main" id="{11D280AC-FA7E-B240-8272-A67D01CF3C9F}"/>
              </a:ext>
            </a:extLst>
          </p:cNvPr>
          <p:cNvPicPr>
            <a:picLocks noChangeAspect="1"/>
          </p:cNvPicPr>
          <p:nvPr/>
        </p:nvPicPr>
        <p:blipFill>
          <a:blip r:embed="rId3"/>
          <a:stretch>
            <a:fillRect/>
          </a:stretch>
        </p:blipFill>
        <p:spPr>
          <a:xfrm>
            <a:off x="215328" y="2947"/>
            <a:ext cx="8409257" cy="6889434"/>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64BDCE4A-A97B-0341-A99C-633AA68E2E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002" y="307329"/>
            <a:ext cx="3348050" cy="1569853"/>
          </a:xfrm>
          <a:prstGeom prst="rect">
            <a:avLst/>
          </a:prstGeom>
        </p:spPr>
      </p:pic>
      <p:pic>
        <p:nvPicPr>
          <p:cNvPr id="7" name="Picture 6">
            <a:extLst>
              <a:ext uri="{FF2B5EF4-FFF2-40B4-BE49-F238E27FC236}">
                <a16:creationId xmlns:a16="http://schemas.microsoft.com/office/drawing/2014/main" id="{B0083594-EA49-3A44-BF16-CFC067C849B8}"/>
              </a:ext>
            </a:extLst>
          </p:cNvPr>
          <p:cNvPicPr>
            <a:picLocks noChangeAspect="1"/>
          </p:cNvPicPr>
          <p:nvPr/>
        </p:nvPicPr>
        <p:blipFill>
          <a:blip r:embed="rId5"/>
          <a:stretch>
            <a:fillRect/>
          </a:stretch>
        </p:blipFill>
        <p:spPr>
          <a:xfrm rot="10058009">
            <a:off x="4689371" y="1723555"/>
            <a:ext cx="3599744" cy="4799659"/>
          </a:xfrm>
          <a:prstGeom prst="rect">
            <a:avLst/>
          </a:prstGeom>
        </p:spPr>
      </p:pic>
      <p:pic>
        <p:nvPicPr>
          <p:cNvPr id="8" name="Picture 7">
            <a:extLst>
              <a:ext uri="{FF2B5EF4-FFF2-40B4-BE49-F238E27FC236}">
                <a16:creationId xmlns:a16="http://schemas.microsoft.com/office/drawing/2014/main" id="{102BC9BC-53DA-BF42-B768-3C612F21A546}"/>
              </a:ext>
            </a:extLst>
          </p:cNvPr>
          <p:cNvPicPr>
            <a:picLocks noChangeAspect="1"/>
          </p:cNvPicPr>
          <p:nvPr/>
        </p:nvPicPr>
        <p:blipFill>
          <a:blip r:embed="rId6"/>
          <a:stretch>
            <a:fillRect/>
          </a:stretch>
        </p:blipFill>
        <p:spPr>
          <a:xfrm rot="10082078">
            <a:off x="6405656" y="206961"/>
            <a:ext cx="2663086" cy="3588159"/>
          </a:xfrm>
          <a:prstGeom prst="rect">
            <a:avLst/>
          </a:prstGeom>
        </p:spPr>
      </p:pic>
      <p:sp>
        <p:nvSpPr>
          <p:cNvPr id="14" name="TextBox 13">
            <a:extLst>
              <a:ext uri="{FF2B5EF4-FFF2-40B4-BE49-F238E27FC236}">
                <a16:creationId xmlns:a16="http://schemas.microsoft.com/office/drawing/2014/main" id="{48AE51BC-7C11-9244-8F40-B7C7B23B55C3}"/>
              </a:ext>
            </a:extLst>
          </p:cNvPr>
          <p:cNvSpPr txBox="1"/>
          <p:nvPr/>
        </p:nvSpPr>
        <p:spPr>
          <a:xfrm>
            <a:off x="693603" y="1778708"/>
            <a:ext cx="5104222" cy="4585871"/>
          </a:xfrm>
          <a:prstGeom prst="rect">
            <a:avLst/>
          </a:prstGeom>
          <a:noFill/>
        </p:spPr>
        <p:txBody>
          <a:bodyPr wrap="square" lIns="91440" tIns="45720" rIns="91440" bIns="45720" rtlCol="0" anchor="t">
            <a:spAutoFit/>
          </a:bodyPr>
          <a:lstStyle/>
          <a:p>
            <a:r>
              <a:rPr lang="en-GB" sz="4000" b="1" dirty="0">
                <a:latin typeface="Monserrat"/>
                <a:ea typeface="Verdana" panose="020B0604030504040204" pitchFamily="34" charset="0"/>
              </a:rPr>
              <a:t>Guide to Referencing for Academic Integrity</a:t>
            </a:r>
          </a:p>
          <a:p>
            <a:endParaRPr lang="en-GB" sz="1000" b="1" dirty="0">
              <a:latin typeface="Monserrat"/>
              <a:ea typeface="Verdana" panose="020B0604030504040204" pitchFamily="34" charset="0"/>
            </a:endParaRPr>
          </a:p>
          <a:p>
            <a:endParaRPr lang="en-GB" sz="1000" b="1" dirty="0">
              <a:latin typeface="Monserrat"/>
              <a:ea typeface="Verdana" panose="020B0604030504040204" pitchFamily="34" charset="0"/>
            </a:endParaRPr>
          </a:p>
          <a:p>
            <a:r>
              <a:rPr lang="en-GB" sz="1600" b="1" dirty="0">
                <a:latin typeface="Monserrat"/>
                <a:ea typeface="Verdana" panose="020B0604030504040204" pitchFamily="34" charset="0"/>
              </a:rPr>
              <a:t>To be read with reference to Doc 099 ‘MCAST Academic Integrity Policy and Procedure’ </a:t>
            </a:r>
            <a:r>
              <a:rPr lang="en-GB" sz="1600" b="1" dirty="0">
                <a:latin typeface="Monserrat"/>
                <a:ea typeface="Verdana" panose="020B0604030504040204" pitchFamily="34" charset="0"/>
                <a:hlinkClick r:id="rId7"/>
              </a:rPr>
              <a:t>https://www.mcast.edu.mt/college-documents/</a:t>
            </a:r>
            <a:endParaRPr lang="en-GB" sz="1600" b="1" dirty="0">
              <a:latin typeface="Monserrat"/>
              <a:ea typeface="Verdana" panose="020B0604030504040204" pitchFamily="34" charset="0"/>
            </a:endParaRPr>
          </a:p>
          <a:p>
            <a:endParaRPr lang="en-GB" sz="1400" b="1" dirty="0">
              <a:latin typeface="Monserrat"/>
              <a:ea typeface="Verdana" panose="020B0604030504040204" pitchFamily="34" charset="0"/>
            </a:endParaRPr>
          </a:p>
          <a:p>
            <a:endParaRPr lang="en-GB" sz="1400" b="1" i="1" dirty="0">
              <a:solidFill>
                <a:srgbClr val="0070C0"/>
              </a:solidFill>
              <a:latin typeface="Monserrat"/>
              <a:ea typeface="Verdana" panose="020B0604030504040204" pitchFamily="34" charset="0"/>
            </a:endParaRPr>
          </a:p>
          <a:p>
            <a:endParaRPr lang="en-GB" sz="1400" b="1" i="1" dirty="0">
              <a:solidFill>
                <a:srgbClr val="0070C0"/>
              </a:solidFill>
              <a:latin typeface="Monserrat"/>
              <a:ea typeface="Verdana" panose="020B0604030504040204" pitchFamily="34" charset="0"/>
            </a:endParaRPr>
          </a:p>
          <a:p>
            <a:r>
              <a:rPr lang="en-GB" sz="1600" b="1" i="1" dirty="0">
                <a:solidFill>
                  <a:srgbClr val="0070C0"/>
                </a:solidFill>
                <a:latin typeface="Monserrat"/>
                <a:ea typeface="Verdana" panose="020B0604030504040204" pitchFamily="34" charset="0"/>
              </a:rPr>
              <a:t>Authored by Dr Conrad Aquilina, Ms Charla Pia Vassallo, Ms Jacqueline Micallef Grimaud, Ozlem Basman Barillaro</a:t>
            </a:r>
          </a:p>
          <a:p>
            <a:endParaRPr lang="en-GB" sz="1600" b="1" i="1" dirty="0">
              <a:solidFill>
                <a:srgbClr val="0070C0"/>
              </a:solidFill>
              <a:latin typeface="Monserrat"/>
              <a:ea typeface="Verdana" panose="020B0604030504040204" pitchFamily="34" charset="0"/>
            </a:endParaRPr>
          </a:p>
          <a:p>
            <a:br>
              <a:rPr lang="en-GB" sz="1600" b="1" i="1" dirty="0">
                <a:solidFill>
                  <a:srgbClr val="0070C0"/>
                </a:solidFill>
                <a:latin typeface="Monserrat"/>
                <a:ea typeface="Verdana" panose="020B0604030504040204" pitchFamily="34" charset="0"/>
              </a:rPr>
            </a:br>
            <a:endParaRPr lang="en-GB" sz="1600" b="1" i="1" dirty="0">
              <a:solidFill>
                <a:srgbClr val="0070C0"/>
              </a:solidFill>
              <a:latin typeface="Monserrat"/>
              <a:ea typeface="Verdana" panose="020B0604030504040204" pitchFamily="34" charset="0"/>
            </a:endParaRPr>
          </a:p>
          <a:p>
            <a:r>
              <a:rPr lang="en-GB" sz="1100" b="1" dirty="0">
                <a:latin typeface="Monserrat"/>
                <a:ea typeface="Verdana" panose="020B0604030504040204" pitchFamily="34" charset="0"/>
              </a:rPr>
              <a:t>Published : September 2022</a:t>
            </a:r>
          </a:p>
          <a:p>
            <a:r>
              <a:rPr lang="en-GB" sz="1100" b="1" dirty="0">
                <a:latin typeface="Monserrat"/>
                <a:ea typeface="Verdana" panose="020B0604030504040204" pitchFamily="34" charset="0"/>
                <a:cs typeface="Calibri"/>
              </a:rPr>
              <a:t>Updated: May 2025</a:t>
            </a:r>
            <a:endParaRPr lang="en-US" sz="1100" dirty="0">
              <a:latin typeface="Monserrat"/>
              <a:ea typeface="Verdana" panose="020B0604030504040204" pitchFamily="34" charset="0"/>
              <a:cs typeface="Calibri"/>
            </a:endParaRPr>
          </a:p>
        </p:txBody>
      </p:sp>
    </p:spTree>
    <p:extLst>
      <p:ext uri="{BB962C8B-B14F-4D97-AF65-F5344CB8AC3E}">
        <p14:creationId xmlns:p14="http://schemas.microsoft.com/office/powerpoint/2010/main" val="24957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FB80AC47-EA9F-ACF4-FBA0-326197CDF64F}"/>
              </a:ext>
            </a:extLst>
          </p:cNvPr>
          <p:cNvCxnSpPr>
            <a:cxnSpLocks/>
          </p:cNvCxnSpPr>
          <p:nvPr/>
        </p:nvCxnSpPr>
        <p:spPr>
          <a:xfrm flipV="1">
            <a:off x="5588063" y="2859741"/>
            <a:ext cx="929278" cy="1672803"/>
          </a:xfrm>
          <a:prstGeom prst="straightConnector1">
            <a:avLst/>
          </a:prstGeom>
          <a:ln w="76200">
            <a:solidFill>
              <a:srgbClr val="000043"/>
            </a:solidFill>
            <a:tailEnd type="triangle"/>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659968" y="6536036"/>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
        <p:nvSpPr>
          <p:cNvPr id="10" name="Title 1">
            <a:extLst>
              <a:ext uri="{FF2B5EF4-FFF2-40B4-BE49-F238E27FC236}">
                <a16:creationId xmlns:a16="http://schemas.microsoft.com/office/drawing/2014/main" id="{9B44C7C7-E3E7-6DFC-726C-EAEA1BB9C624}"/>
              </a:ext>
            </a:extLst>
          </p:cNvPr>
          <p:cNvSpPr txBox="1">
            <a:spLocks/>
          </p:cNvSpPr>
          <p:nvPr/>
        </p:nvSpPr>
        <p:spPr>
          <a:xfrm>
            <a:off x="489535" y="318540"/>
            <a:ext cx="10515600" cy="773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b="1" dirty="0">
                <a:latin typeface="Monserrat"/>
              </a:rPr>
              <a:t>What referencing looks like …</a:t>
            </a:r>
          </a:p>
        </p:txBody>
      </p:sp>
      <p:sp>
        <p:nvSpPr>
          <p:cNvPr id="15" name="TextBox 14">
            <a:extLst>
              <a:ext uri="{FF2B5EF4-FFF2-40B4-BE49-F238E27FC236}">
                <a16:creationId xmlns:a16="http://schemas.microsoft.com/office/drawing/2014/main" id="{CD88BEC2-A87F-CF68-629E-FD2CA4111163}"/>
              </a:ext>
            </a:extLst>
          </p:cNvPr>
          <p:cNvSpPr txBox="1"/>
          <p:nvPr/>
        </p:nvSpPr>
        <p:spPr>
          <a:xfrm>
            <a:off x="419291" y="1884342"/>
            <a:ext cx="10819179" cy="1815882"/>
          </a:xfrm>
          <a:prstGeom prst="rect">
            <a:avLst/>
          </a:prstGeom>
          <a:noFill/>
        </p:spPr>
        <p:txBody>
          <a:bodyPr wrap="square" rtlCol="0">
            <a:spAutoFit/>
          </a:bodyPr>
          <a:lstStyle/>
          <a:p>
            <a:pPr algn="just"/>
            <a:r>
              <a:rPr lang="en-GB" sz="2800" dirty="0">
                <a:latin typeface="Monserrat"/>
              </a:rPr>
              <a:t>It is claimed that the government in the information age </a:t>
            </a:r>
            <a:r>
              <a:rPr lang="en-GB" sz="2800" dirty="0">
                <a:solidFill>
                  <a:schemeClr val="accent4">
                    <a:lumMod val="75000"/>
                  </a:schemeClr>
                </a:solidFill>
                <a:latin typeface="Monserrat"/>
              </a:rPr>
              <a:t>“works better and costs less”</a:t>
            </a:r>
            <a:r>
              <a:rPr lang="en-GB" sz="2800" dirty="0">
                <a:latin typeface="Monserrat"/>
              </a:rPr>
              <a:t> (Bellamy and Taylor 2005, p. 41). Moreover, as mentioned by Barker (2012), </a:t>
            </a:r>
            <a:r>
              <a:rPr lang="en-GB" sz="2800" dirty="0">
                <a:solidFill>
                  <a:srgbClr val="C00000"/>
                </a:solidFill>
                <a:latin typeface="Monserrat"/>
              </a:rPr>
              <a:t>the internet facilitates   information access and mobility by</a:t>
            </a:r>
            <a:r>
              <a:rPr lang="en-GB" sz="2800" dirty="0">
                <a:latin typeface="Monserrat"/>
              </a:rPr>
              <a:t> …</a:t>
            </a:r>
          </a:p>
        </p:txBody>
      </p:sp>
      <p:cxnSp>
        <p:nvCxnSpPr>
          <p:cNvPr id="16" name="Straight Arrow Connector 15">
            <a:extLst>
              <a:ext uri="{FF2B5EF4-FFF2-40B4-BE49-F238E27FC236}">
                <a16:creationId xmlns:a16="http://schemas.microsoft.com/office/drawing/2014/main" id="{9ED5786A-1DF3-0E22-54CF-BECA88448C38}"/>
              </a:ext>
            </a:extLst>
          </p:cNvPr>
          <p:cNvCxnSpPr>
            <a:cxnSpLocks/>
          </p:cNvCxnSpPr>
          <p:nvPr/>
        </p:nvCxnSpPr>
        <p:spPr>
          <a:xfrm flipH="1" flipV="1">
            <a:off x="2330824" y="3242946"/>
            <a:ext cx="2214282" cy="1293195"/>
          </a:xfrm>
          <a:prstGeom prst="straightConnector1">
            <a:avLst/>
          </a:prstGeom>
          <a:ln w="76200">
            <a:solidFill>
              <a:srgbClr val="00004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D6081F-79E7-DDBB-54CE-35093F038DDE}"/>
              </a:ext>
            </a:extLst>
          </p:cNvPr>
          <p:cNvSpPr txBox="1"/>
          <p:nvPr/>
        </p:nvSpPr>
        <p:spPr>
          <a:xfrm>
            <a:off x="4608481" y="4618026"/>
            <a:ext cx="1801635" cy="369332"/>
          </a:xfrm>
          <a:prstGeom prst="rect">
            <a:avLst/>
          </a:prstGeom>
          <a:solidFill>
            <a:srgbClr val="CDD3FF"/>
          </a:solidFill>
          <a:ln>
            <a:noFill/>
          </a:ln>
        </p:spPr>
        <p:txBody>
          <a:bodyPr wrap="square" rtlCol="0">
            <a:spAutoFit/>
          </a:bodyPr>
          <a:lstStyle/>
          <a:p>
            <a:pPr algn="ctr"/>
            <a:r>
              <a:rPr lang="en-GB" dirty="0">
                <a:latin typeface="Monserrat"/>
              </a:rPr>
              <a:t>In-text citations</a:t>
            </a:r>
          </a:p>
        </p:txBody>
      </p:sp>
      <p:sp>
        <p:nvSpPr>
          <p:cNvPr id="18" name="TextBox 17">
            <a:extLst>
              <a:ext uri="{FF2B5EF4-FFF2-40B4-BE49-F238E27FC236}">
                <a16:creationId xmlns:a16="http://schemas.microsoft.com/office/drawing/2014/main" id="{0E5AE215-744F-DDD9-9105-BEC7CB5A6CF5}"/>
              </a:ext>
            </a:extLst>
          </p:cNvPr>
          <p:cNvSpPr txBox="1"/>
          <p:nvPr/>
        </p:nvSpPr>
        <p:spPr>
          <a:xfrm>
            <a:off x="9473112" y="4089934"/>
            <a:ext cx="1593273" cy="369332"/>
          </a:xfrm>
          <a:prstGeom prst="rect">
            <a:avLst/>
          </a:prstGeom>
          <a:solidFill>
            <a:srgbClr val="CDD3FF"/>
          </a:solidFill>
          <a:ln>
            <a:noFill/>
          </a:ln>
        </p:spPr>
        <p:txBody>
          <a:bodyPr wrap="square" rtlCol="0">
            <a:spAutoFit/>
          </a:bodyPr>
          <a:lstStyle/>
          <a:p>
            <a:pPr algn="ctr"/>
            <a:r>
              <a:rPr lang="en-GB" dirty="0">
                <a:solidFill>
                  <a:srgbClr val="C00000"/>
                </a:solidFill>
                <a:latin typeface="Monserrat"/>
              </a:rPr>
              <a:t>Indirect quote</a:t>
            </a:r>
          </a:p>
        </p:txBody>
      </p:sp>
      <p:cxnSp>
        <p:nvCxnSpPr>
          <p:cNvPr id="21" name="Straight Arrow Connector 20">
            <a:extLst>
              <a:ext uri="{FF2B5EF4-FFF2-40B4-BE49-F238E27FC236}">
                <a16:creationId xmlns:a16="http://schemas.microsoft.com/office/drawing/2014/main" id="{993043D3-6F56-F650-A712-FFB8F6C509C9}"/>
              </a:ext>
            </a:extLst>
          </p:cNvPr>
          <p:cNvCxnSpPr>
            <a:cxnSpLocks/>
          </p:cNvCxnSpPr>
          <p:nvPr/>
        </p:nvCxnSpPr>
        <p:spPr>
          <a:xfrm flipH="1" flipV="1">
            <a:off x="9683179" y="3242946"/>
            <a:ext cx="364089" cy="719860"/>
          </a:xfrm>
          <a:prstGeom prst="straightConnector1">
            <a:avLst/>
          </a:prstGeom>
          <a:ln w="76200">
            <a:solidFill>
              <a:srgbClr val="00004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24475BD-998D-1970-D501-2413AFDCAFC9}"/>
              </a:ext>
            </a:extLst>
          </p:cNvPr>
          <p:cNvCxnSpPr>
            <a:cxnSpLocks/>
          </p:cNvCxnSpPr>
          <p:nvPr/>
        </p:nvCxnSpPr>
        <p:spPr>
          <a:xfrm>
            <a:off x="9932621" y="1536817"/>
            <a:ext cx="674254" cy="444192"/>
          </a:xfrm>
          <a:prstGeom prst="straightConnector1">
            <a:avLst/>
          </a:prstGeom>
          <a:ln w="76200">
            <a:solidFill>
              <a:srgbClr val="000043"/>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E5AE215-744F-DDD9-9105-BEC7CB5A6CF5}"/>
              </a:ext>
            </a:extLst>
          </p:cNvPr>
          <p:cNvSpPr txBox="1"/>
          <p:nvPr/>
        </p:nvSpPr>
        <p:spPr>
          <a:xfrm>
            <a:off x="8802562" y="1110949"/>
            <a:ext cx="1593273" cy="369332"/>
          </a:xfrm>
          <a:prstGeom prst="rect">
            <a:avLst/>
          </a:prstGeom>
          <a:solidFill>
            <a:srgbClr val="CDD3FF"/>
          </a:solidFill>
          <a:ln>
            <a:noFill/>
          </a:ln>
        </p:spPr>
        <p:txBody>
          <a:bodyPr wrap="square" rtlCol="0">
            <a:spAutoFit/>
          </a:bodyPr>
          <a:lstStyle/>
          <a:p>
            <a:pPr algn="ctr"/>
            <a:r>
              <a:rPr lang="en-GB" dirty="0">
                <a:solidFill>
                  <a:schemeClr val="accent4">
                    <a:lumMod val="75000"/>
                  </a:schemeClr>
                </a:solidFill>
                <a:latin typeface="Monserrat"/>
              </a:rPr>
              <a:t>Direct quote</a:t>
            </a:r>
          </a:p>
        </p:txBody>
      </p:sp>
      <p:sp>
        <p:nvSpPr>
          <p:cNvPr id="26" name="TextBox 25">
            <a:extLst>
              <a:ext uri="{FF2B5EF4-FFF2-40B4-BE49-F238E27FC236}">
                <a16:creationId xmlns:a16="http://schemas.microsoft.com/office/drawing/2014/main" id="{4B67A51F-76E9-02E1-DAD5-22A6A10CBAF2}"/>
              </a:ext>
            </a:extLst>
          </p:cNvPr>
          <p:cNvSpPr txBox="1"/>
          <p:nvPr/>
        </p:nvSpPr>
        <p:spPr>
          <a:xfrm>
            <a:off x="489535" y="5146886"/>
            <a:ext cx="10576850" cy="1200329"/>
          </a:xfrm>
          <a:prstGeom prst="rect">
            <a:avLst/>
          </a:prstGeom>
          <a:noFill/>
        </p:spPr>
        <p:txBody>
          <a:bodyPr wrap="square">
            <a:spAutoFit/>
          </a:bodyPr>
          <a:lstStyle/>
          <a:p>
            <a:r>
              <a:rPr lang="en-GB" sz="1800" b="1" dirty="0">
                <a:latin typeface="Monserrat"/>
              </a:rPr>
              <a:t>References</a:t>
            </a:r>
          </a:p>
          <a:p>
            <a:endParaRPr lang="en-GB" dirty="0">
              <a:latin typeface="Monserrat"/>
            </a:endParaRPr>
          </a:p>
          <a:p>
            <a:r>
              <a:rPr lang="en-GB" sz="1800" dirty="0">
                <a:latin typeface="Monserrat"/>
              </a:rPr>
              <a:t>Barker, D. (2012) </a:t>
            </a:r>
            <a:r>
              <a:rPr lang="en-GB" sz="1800" i="1" dirty="0">
                <a:latin typeface="Monserrat"/>
              </a:rPr>
              <a:t>Internet Research. </a:t>
            </a:r>
            <a:r>
              <a:rPr lang="en-GB" sz="1800" dirty="0">
                <a:latin typeface="Monserrat"/>
              </a:rPr>
              <a:t>Boston: Course Technology.</a:t>
            </a:r>
          </a:p>
          <a:p>
            <a:r>
              <a:rPr lang="en-GB" dirty="0">
                <a:latin typeface="Monserrat"/>
              </a:rPr>
              <a:t>Bellamy, C. and Taylor, J.A. (2005) </a:t>
            </a:r>
            <a:r>
              <a:rPr lang="en-GB" i="1" dirty="0">
                <a:latin typeface="Monserrat"/>
              </a:rPr>
              <a:t>Governing in the Information Age, </a:t>
            </a:r>
            <a:r>
              <a:rPr lang="en-GB" dirty="0">
                <a:latin typeface="Monserrat"/>
              </a:rPr>
              <a:t>Buckingham, Open University Press.</a:t>
            </a:r>
            <a:endParaRPr lang="en-GB" sz="1800" dirty="0">
              <a:latin typeface="Monserrat"/>
            </a:endParaRPr>
          </a:p>
        </p:txBody>
      </p:sp>
    </p:spTree>
    <p:extLst>
      <p:ext uri="{BB962C8B-B14F-4D97-AF65-F5344CB8AC3E}">
        <p14:creationId xmlns:p14="http://schemas.microsoft.com/office/powerpoint/2010/main" val="325242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2E147E-ECD1-C240-B4D0-43976E01350E}"/>
              </a:ext>
            </a:extLst>
          </p:cNvPr>
          <p:cNvSpPr/>
          <p:nvPr/>
        </p:nvSpPr>
        <p:spPr>
          <a:xfrm>
            <a:off x="487217" y="3231019"/>
            <a:ext cx="11206017" cy="3386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72E147E-ECD1-C240-B4D0-43976E01350E}"/>
              </a:ext>
            </a:extLst>
          </p:cNvPr>
          <p:cNvSpPr/>
          <p:nvPr/>
        </p:nvSpPr>
        <p:spPr>
          <a:xfrm>
            <a:off x="487218" y="860771"/>
            <a:ext cx="11206017" cy="207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AADDDEA8-187A-F144-BD0A-5C955EF700E4}"/>
              </a:ext>
            </a:extLst>
          </p:cNvPr>
          <p:cNvSpPr>
            <a:spLocks noGrp="1"/>
          </p:cNvSpPr>
          <p:nvPr>
            <p:ph type="title"/>
          </p:nvPr>
        </p:nvSpPr>
        <p:spPr>
          <a:xfrm>
            <a:off x="576863" y="893855"/>
            <a:ext cx="10851443" cy="581192"/>
          </a:xfrm>
        </p:spPr>
        <p:txBody>
          <a:bodyPr>
            <a:noAutofit/>
          </a:bodyPr>
          <a:lstStyle/>
          <a:p>
            <a:r>
              <a:rPr lang="en-GB" sz="2000" b="1" dirty="0">
                <a:latin typeface="Monserrat"/>
              </a:rPr>
              <a:t>Highlighting an author’s contribution or making the author the subject of the sentence.</a:t>
            </a:r>
            <a:endParaRPr lang="en-GB" sz="2000" dirty="0">
              <a:latin typeface="Monserrat"/>
            </a:endParaRPr>
          </a:p>
        </p:txBody>
      </p:sp>
      <p:sp>
        <p:nvSpPr>
          <p:cNvPr id="18" name="Content Placeholder 2">
            <a:extLst>
              <a:ext uri="{FF2B5EF4-FFF2-40B4-BE49-F238E27FC236}">
                <a16:creationId xmlns:a16="http://schemas.microsoft.com/office/drawing/2014/main" id="{B8F88EC3-9F83-0F46-A8E6-3F3EC4EA3AB6}"/>
              </a:ext>
            </a:extLst>
          </p:cNvPr>
          <p:cNvSpPr>
            <a:spLocks noGrp="1"/>
          </p:cNvSpPr>
          <p:nvPr>
            <p:ph idx="1"/>
          </p:nvPr>
        </p:nvSpPr>
        <p:spPr>
          <a:xfrm>
            <a:off x="487213" y="1475047"/>
            <a:ext cx="11206016" cy="1408822"/>
          </a:xfrm>
        </p:spPr>
        <p:txBody>
          <a:bodyPr>
            <a:normAutofit/>
          </a:bodyPr>
          <a:lstStyle/>
          <a:p>
            <a:pPr marL="0" indent="0">
              <a:buNone/>
            </a:pPr>
            <a:endParaRPr lang="en-GB" sz="800" dirty="0">
              <a:latin typeface="Monserrat"/>
            </a:endParaRPr>
          </a:p>
          <a:p>
            <a:pPr marL="0" indent="0">
              <a:buNone/>
            </a:pPr>
            <a:r>
              <a:rPr lang="en-GB" sz="1800" dirty="0">
                <a:latin typeface="Monserrat"/>
              </a:rPr>
              <a:t>Cowie (1996) suggests that unlike capitalism, socialism promotes the good of the many before individual good. </a:t>
            </a:r>
          </a:p>
          <a:p>
            <a:pPr marL="0" indent="0">
              <a:lnSpc>
                <a:spcPct val="100000"/>
              </a:lnSpc>
              <a:spcBef>
                <a:spcPts val="0"/>
              </a:spcBef>
              <a:buNone/>
            </a:pPr>
            <a:endParaRPr lang="en-GB" sz="800" dirty="0">
              <a:latin typeface="Monserrat"/>
            </a:endParaRPr>
          </a:p>
          <a:p>
            <a:pPr marL="0" indent="0">
              <a:buNone/>
            </a:pPr>
            <a:r>
              <a:rPr lang="en-GB" sz="1800" dirty="0">
                <a:latin typeface="Monserrat"/>
              </a:rPr>
              <a:t>Defining the Internet of things as “simply the point in time when more ‘things or objects’ were connected to the Internet than people”, Cisco Systems estimated that the IoT was ‘born’ between 2008 and 2009 </a:t>
            </a:r>
            <a:r>
              <a:rPr lang="en-GB" sz="1800" baseline="30000" dirty="0">
                <a:latin typeface="Monserrat"/>
              </a:rPr>
              <a:t>[26]</a:t>
            </a:r>
            <a:r>
              <a:rPr lang="en-GB" sz="1800" dirty="0">
                <a:latin typeface="Monserrat"/>
              </a:rPr>
              <a:t>.</a:t>
            </a:r>
          </a:p>
        </p:txBody>
      </p:sp>
      <p:sp>
        <p:nvSpPr>
          <p:cNvPr id="6" name="Title 1">
            <a:extLst>
              <a:ext uri="{FF2B5EF4-FFF2-40B4-BE49-F238E27FC236}">
                <a16:creationId xmlns:a16="http://schemas.microsoft.com/office/drawing/2014/main" id="{ADBD4258-AD3A-6E8F-3892-34279EFBAE58}"/>
              </a:ext>
            </a:extLst>
          </p:cNvPr>
          <p:cNvSpPr txBox="1">
            <a:spLocks/>
          </p:cNvSpPr>
          <p:nvPr/>
        </p:nvSpPr>
        <p:spPr>
          <a:xfrm>
            <a:off x="576863" y="63937"/>
            <a:ext cx="11344564" cy="752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Monserrat"/>
              </a:rPr>
              <a:t>In-text citations (various examples from Harvard, APA and IEEE)</a:t>
            </a:r>
          </a:p>
        </p:txBody>
      </p:sp>
      <p:sp>
        <p:nvSpPr>
          <p:cNvPr id="2" name="Rectangle 1"/>
          <p:cNvSpPr/>
          <p:nvPr/>
        </p:nvSpPr>
        <p:spPr>
          <a:xfrm>
            <a:off x="498767" y="3109210"/>
            <a:ext cx="11206015" cy="3231654"/>
          </a:xfrm>
          <a:prstGeom prst="rect">
            <a:avLst/>
          </a:prstGeom>
        </p:spPr>
        <p:txBody>
          <a:bodyPr wrap="square">
            <a:spAutoFit/>
          </a:bodyPr>
          <a:lstStyle/>
          <a:p>
            <a:r>
              <a:rPr lang="en-GB" sz="2000" b="1" dirty="0">
                <a:latin typeface="Monserrat"/>
              </a:rPr>
              <a:t>Highlighting key information or ideas from a source (citing the author/s is secondary).</a:t>
            </a:r>
          </a:p>
          <a:p>
            <a:endParaRPr lang="en-GB" sz="800" dirty="0">
              <a:latin typeface="Monserrat"/>
            </a:endParaRPr>
          </a:p>
          <a:p>
            <a:endParaRPr lang="en-GB" sz="800" dirty="0">
              <a:latin typeface="Monserrat"/>
            </a:endParaRPr>
          </a:p>
          <a:p>
            <a:r>
              <a:rPr lang="en-GB" sz="1600" dirty="0">
                <a:latin typeface="Monserrat"/>
              </a:rPr>
              <a:t>One study found that reading stories to children in which characters of different racial groups are present introduces them to a wider range of emotion learning opportunities (Grady et al., 2019). </a:t>
            </a:r>
          </a:p>
          <a:p>
            <a:endParaRPr lang="en-GB" sz="800" dirty="0">
              <a:latin typeface="Monserrat"/>
            </a:endParaRPr>
          </a:p>
          <a:p>
            <a:endParaRPr lang="en-GB" sz="1600" dirty="0">
              <a:latin typeface="Monserrat"/>
            </a:endParaRPr>
          </a:p>
          <a:p>
            <a:r>
              <a:rPr lang="en-GB" sz="1600" dirty="0">
                <a:latin typeface="Monserrat"/>
              </a:rPr>
              <a:t>Research on Alzheimer’s disease has shown that individuals as young as 18 displayed symptoms of the disease </a:t>
            </a:r>
            <a:r>
              <a:rPr lang="en-GB" sz="1600" baseline="30000" dirty="0">
                <a:latin typeface="Monserrat"/>
              </a:rPr>
              <a:t>[3], [5], [10], [12]</a:t>
            </a:r>
            <a:r>
              <a:rPr lang="en-GB" sz="1600" dirty="0">
                <a:latin typeface="Monserrat"/>
              </a:rPr>
              <a:t>.</a:t>
            </a:r>
          </a:p>
          <a:p>
            <a:endParaRPr lang="en-GB" sz="1600" dirty="0">
              <a:latin typeface="Monserrat"/>
            </a:endParaRPr>
          </a:p>
          <a:p>
            <a:r>
              <a:rPr lang="en-GB" sz="1600" dirty="0">
                <a:latin typeface="Monserrat"/>
              </a:rPr>
              <a:t>As a concept, Industry 4.0 aims to generate interest in smart factories with enhanced state-of-the-art technologies (Tan and Labastida, 2021). Driven by AI, automation, big data processing and the Internet of Things, Industry 4.0 will allow for greater flexibility, linking “traditional supply chain and production lines to new connected and flexible systems [which should] seamlessly connect the physical and digital worlds” (Nagpal et al., 2019, as cited in Tan and Labastida, 2021).</a:t>
            </a:r>
          </a:p>
          <a:p>
            <a:endParaRPr lang="en-GB" sz="1600" baseline="30000" dirty="0">
              <a:latin typeface="Monserrat"/>
            </a:endParaRPr>
          </a:p>
          <a:p>
            <a:endParaRPr lang="en-GB" sz="800" baseline="30000" dirty="0">
              <a:latin typeface="Monserrat"/>
            </a:endParaRPr>
          </a:p>
        </p:txBody>
      </p:sp>
      <p:sp>
        <p:nvSpPr>
          <p:cNvPr id="9"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811148" y="651266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360139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2E147E-ECD1-C240-B4D0-43976E01350E}"/>
              </a:ext>
            </a:extLst>
          </p:cNvPr>
          <p:cNvSpPr/>
          <p:nvPr/>
        </p:nvSpPr>
        <p:spPr>
          <a:xfrm>
            <a:off x="403410" y="779050"/>
            <a:ext cx="11385180" cy="1533804"/>
          </a:xfrm>
          <a:prstGeom prst="rect">
            <a:avLst/>
          </a:prstGeom>
          <a:solidFill>
            <a:srgbClr val="CDD3FF">
              <a:alpha val="700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AADDDEA8-187A-F144-BD0A-5C955EF700E4}"/>
              </a:ext>
            </a:extLst>
          </p:cNvPr>
          <p:cNvSpPr>
            <a:spLocks noGrp="1"/>
          </p:cNvSpPr>
          <p:nvPr>
            <p:ph type="title"/>
          </p:nvPr>
        </p:nvSpPr>
        <p:spPr>
          <a:xfrm>
            <a:off x="403410" y="880552"/>
            <a:ext cx="1138514" cy="383341"/>
          </a:xfrm>
        </p:spPr>
        <p:txBody>
          <a:bodyPr>
            <a:noAutofit/>
          </a:bodyPr>
          <a:lstStyle/>
          <a:p>
            <a:pPr>
              <a:lnSpc>
                <a:spcPct val="100000"/>
              </a:lnSpc>
            </a:pPr>
            <a:r>
              <a:rPr lang="en-US" sz="2000" b="1" dirty="0">
                <a:latin typeface="Monserrat"/>
                <a:ea typeface="Verdana" panose="020B0604030504040204" pitchFamily="34" charset="0"/>
                <a:cs typeface="Verdana" panose="020B0604030504040204" pitchFamily="34" charset="0"/>
              </a:rPr>
              <a:t>Source</a:t>
            </a:r>
            <a:br>
              <a:rPr lang="en-US" sz="2000" b="1" dirty="0">
                <a:latin typeface="Monserrat"/>
                <a:ea typeface="Verdana" panose="020B0604030504040204" pitchFamily="34" charset="0"/>
                <a:cs typeface="Verdana" panose="020B0604030504040204" pitchFamily="34" charset="0"/>
              </a:rPr>
            </a:br>
            <a:endParaRPr lang="en-US" sz="2000" b="1" dirty="0">
              <a:latin typeface="Monserrat"/>
              <a:ea typeface="Verdana" panose="020B0604030504040204" pitchFamily="34" charset="0"/>
              <a:cs typeface="Verdana" panose="020B0604030504040204" pitchFamily="34" charset="0"/>
            </a:endParaRPr>
          </a:p>
        </p:txBody>
      </p:sp>
      <p:sp>
        <p:nvSpPr>
          <p:cNvPr id="18" name="Content Placeholder 2">
            <a:extLst>
              <a:ext uri="{FF2B5EF4-FFF2-40B4-BE49-F238E27FC236}">
                <a16:creationId xmlns:a16="http://schemas.microsoft.com/office/drawing/2014/main" id="{B8F88EC3-9F83-0F46-A8E6-3F3EC4EA3AB6}"/>
              </a:ext>
            </a:extLst>
          </p:cNvPr>
          <p:cNvSpPr>
            <a:spLocks noGrp="1"/>
          </p:cNvSpPr>
          <p:nvPr>
            <p:ph idx="1"/>
          </p:nvPr>
        </p:nvSpPr>
        <p:spPr>
          <a:xfrm>
            <a:off x="403409" y="1263893"/>
            <a:ext cx="11196919" cy="1027937"/>
          </a:xfrm>
        </p:spPr>
        <p:txBody>
          <a:bodyPr>
            <a:normAutofit lnSpcReduction="10000"/>
          </a:bodyPr>
          <a:lstStyle/>
          <a:p>
            <a:pPr marL="0" indent="0" algn="just">
              <a:buNone/>
            </a:pPr>
            <a:r>
              <a:rPr lang="en-GB" sz="1800" dirty="0">
                <a:latin typeface="Monserrat"/>
              </a:rPr>
              <a:t>Understanding the athlete’s adaptation (e.g., performance level or health status) to the environment (e.g., weather, training, nutrition, or sleep), can be conceptually seen as the relationship between environment (e.g., training) and outcome (e.g., performance), but this, in many cases, is a rather complex and uncertain link, or what is called a black box (Fomin and Collins, 2022).</a:t>
            </a:r>
          </a:p>
        </p:txBody>
      </p:sp>
      <p:sp>
        <p:nvSpPr>
          <p:cNvPr id="2" name="Rectangle 1"/>
          <p:cNvSpPr/>
          <p:nvPr/>
        </p:nvSpPr>
        <p:spPr>
          <a:xfrm>
            <a:off x="341835" y="195874"/>
            <a:ext cx="5761514" cy="477054"/>
          </a:xfrm>
          <a:prstGeom prst="rect">
            <a:avLst/>
          </a:prstGeom>
        </p:spPr>
        <p:txBody>
          <a:bodyPr wrap="none">
            <a:spAutoFit/>
          </a:bodyPr>
          <a:lstStyle/>
          <a:p>
            <a:r>
              <a:rPr lang="en-GB" sz="2500" b="1" dirty="0">
                <a:latin typeface="Monserrat"/>
              </a:rPr>
              <a:t>Unacceptable Citation (some cases) </a:t>
            </a:r>
            <a:endParaRPr lang="en-US" sz="2500" dirty="0">
              <a:latin typeface="Monserrat"/>
            </a:endParaRPr>
          </a:p>
        </p:txBody>
      </p:sp>
      <p:sp>
        <p:nvSpPr>
          <p:cNvPr id="7" name="Text Placeholder 4">
            <a:extLst>
              <a:ext uri="{FF2B5EF4-FFF2-40B4-BE49-F238E27FC236}">
                <a16:creationId xmlns:a16="http://schemas.microsoft.com/office/drawing/2014/main" id="{900C4AE3-C248-F0A4-E548-AA678C78C1BF}"/>
              </a:ext>
            </a:extLst>
          </p:cNvPr>
          <p:cNvSpPr txBox="1">
            <a:spLocks/>
          </p:cNvSpPr>
          <p:nvPr/>
        </p:nvSpPr>
        <p:spPr>
          <a:xfrm>
            <a:off x="373208" y="2523955"/>
            <a:ext cx="2571534" cy="4893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Monserrat"/>
              </a:rPr>
              <a:t>Poor paraphrasing</a:t>
            </a:r>
          </a:p>
        </p:txBody>
      </p:sp>
      <p:sp>
        <p:nvSpPr>
          <p:cNvPr id="8" name="Content Placeholder 5">
            <a:extLst>
              <a:ext uri="{FF2B5EF4-FFF2-40B4-BE49-F238E27FC236}">
                <a16:creationId xmlns:a16="http://schemas.microsoft.com/office/drawing/2014/main" id="{15FF15C7-1ABE-98A1-58C5-30CC94B72E9F}"/>
              </a:ext>
            </a:extLst>
          </p:cNvPr>
          <p:cNvSpPr txBox="1">
            <a:spLocks/>
          </p:cNvSpPr>
          <p:nvPr/>
        </p:nvSpPr>
        <p:spPr>
          <a:xfrm>
            <a:off x="347969" y="2912260"/>
            <a:ext cx="10490360" cy="9637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latin typeface="Monserrat"/>
              </a:rPr>
              <a:t>Fomin and Collins (2022) explain that understanding how athletes adapt to the environment (weather, nutrition, sleep) is rather complex and can be considered a black box since the relationship between training and performance is often quite uncertain. </a:t>
            </a:r>
          </a:p>
        </p:txBody>
      </p:sp>
      <p:sp>
        <p:nvSpPr>
          <p:cNvPr id="9" name="Text Placeholder 4">
            <a:extLst>
              <a:ext uri="{FF2B5EF4-FFF2-40B4-BE49-F238E27FC236}">
                <a16:creationId xmlns:a16="http://schemas.microsoft.com/office/drawing/2014/main" id="{97602F43-2070-8997-6759-5BD42C8AB678}"/>
              </a:ext>
            </a:extLst>
          </p:cNvPr>
          <p:cNvSpPr txBox="1">
            <a:spLocks/>
          </p:cNvSpPr>
          <p:nvPr/>
        </p:nvSpPr>
        <p:spPr>
          <a:xfrm>
            <a:off x="373208" y="3758609"/>
            <a:ext cx="3698370" cy="4893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latin typeface="Monserrat"/>
              </a:rPr>
              <a:t>Poor cut-and-paste practice</a:t>
            </a:r>
          </a:p>
        </p:txBody>
      </p:sp>
      <p:sp>
        <p:nvSpPr>
          <p:cNvPr id="10" name="Content Placeholder 5">
            <a:extLst>
              <a:ext uri="{FF2B5EF4-FFF2-40B4-BE49-F238E27FC236}">
                <a16:creationId xmlns:a16="http://schemas.microsoft.com/office/drawing/2014/main" id="{C68F9F99-198F-F7EE-6856-6A1D8BC41F43}"/>
              </a:ext>
            </a:extLst>
          </p:cNvPr>
          <p:cNvSpPr txBox="1">
            <a:spLocks/>
          </p:cNvSpPr>
          <p:nvPr/>
        </p:nvSpPr>
        <p:spPr>
          <a:xfrm>
            <a:off x="347969" y="4265211"/>
            <a:ext cx="10426083" cy="842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800" dirty="0">
                <a:latin typeface="Monserrat"/>
              </a:rPr>
              <a:t>It can be difficult to understand an athlete’s adaptation (performance/health) to their environment as in many cases the link between training and its outcome is rather complex. In fact, Fomin and Collins (2022) refer to this uncertainty as “a black box”.</a:t>
            </a:r>
          </a:p>
        </p:txBody>
      </p:sp>
      <p:sp>
        <p:nvSpPr>
          <p:cNvPr id="11" name="Text Placeholder 4">
            <a:extLst>
              <a:ext uri="{FF2B5EF4-FFF2-40B4-BE49-F238E27FC236}">
                <a16:creationId xmlns:a16="http://schemas.microsoft.com/office/drawing/2014/main" id="{25D7E4D6-A203-AB01-F006-4AF71BB9CF99}"/>
              </a:ext>
            </a:extLst>
          </p:cNvPr>
          <p:cNvSpPr txBox="1">
            <a:spLocks/>
          </p:cNvSpPr>
          <p:nvPr/>
        </p:nvSpPr>
        <p:spPr>
          <a:xfrm>
            <a:off x="373208" y="5059359"/>
            <a:ext cx="4252552" cy="48938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latin typeface="Monserrat"/>
              </a:rPr>
              <a:t>Near word-for-word plagiarism </a:t>
            </a:r>
          </a:p>
        </p:txBody>
      </p:sp>
      <p:sp>
        <p:nvSpPr>
          <p:cNvPr id="3" name="Rectangle 2"/>
          <p:cNvSpPr/>
          <p:nvPr/>
        </p:nvSpPr>
        <p:spPr>
          <a:xfrm>
            <a:off x="337344" y="5498712"/>
            <a:ext cx="10426083" cy="923330"/>
          </a:xfrm>
          <a:prstGeom prst="rect">
            <a:avLst/>
          </a:prstGeom>
        </p:spPr>
        <p:txBody>
          <a:bodyPr wrap="square">
            <a:spAutoFit/>
          </a:bodyPr>
          <a:lstStyle/>
          <a:p>
            <a:pPr algn="just"/>
            <a:r>
              <a:rPr lang="en-GB" dirty="0">
                <a:latin typeface="Monserrat"/>
              </a:rPr>
              <a:t>An athlete’s adaptation (performance level or health status) to their environment can be seen, conceptually, as the link between training and outcome (or performance). More often than not, as Fomin and Collins (2022) observe, this link is complex, and it can be quite difficult to understand this black box.</a:t>
            </a:r>
          </a:p>
        </p:txBody>
      </p:sp>
      <p:sp>
        <p:nvSpPr>
          <p:cNvPr id="12"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825010" y="656437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pic>
        <p:nvPicPr>
          <p:cNvPr id="16" name="Picture 15" descr="Shape&#10;&#10;Description automatically generated with low confidence">
            <a:extLst>
              <a:ext uri="{FF2B5EF4-FFF2-40B4-BE49-F238E27FC236}">
                <a16:creationId xmlns:a16="http://schemas.microsoft.com/office/drawing/2014/main" id="{6DBAC57C-B292-6A55-2DB6-3FBBCC128EE5}"/>
              </a:ext>
            </a:extLst>
          </p:cNvPr>
          <p:cNvPicPr>
            <a:picLocks noChangeAspect="1"/>
          </p:cNvPicPr>
          <p:nvPr/>
        </p:nvPicPr>
        <p:blipFill>
          <a:blip r:embed="rId2"/>
          <a:stretch>
            <a:fillRect/>
          </a:stretch>
        </p:blipFill>
        <p:spPr>
          <a:xfrm>
            <a:off x="10774052" y="2797697"/>
            <a:ext cx="1222246" cy="745272"/>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2D8B3366-D336-14B9-4F84-DDA78FCB8134}"/>
              </a:ext>
            </a:extLst>
          </p:cNvPr>
          <p:cNvPicPr>
            <a:picLocks noChangeAspect="1"/>
          </p:cNvPicPr>
          <p:nvPr/>
        </p:nvPicPr>
        <p:blipFill>
          <a:blip r:embed="rId2"/>
          <a:stretch>
            <a:fillRect/>
          </a:stretch>
        </p:blipFill>
        <p:spPr>
          <a:xfrm>
            <a:off x="10774052" y="4229604"/>
            <a:ext cx="1222246" cy="745272"/>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85630583-94E6-81F4-5BA0-FE85C82E2FC3}"/>
              </a:ext>
            </a:extLst>
          </p:cNvPr>
          <p:cNvPicPr>
            <a:picLocks noChangeAspect="1"/>
          </p:cNvPicPr>
          <p:nvPr/>
        </p:nvPicPr>
        <p:blipFill>
          <a:blip r:embed="rId2"/>
          <a:stretch>
            <a:fillRect/>
          </a:stretch>
        </p:blipFill>
        <p:spPr>
          <a:xfrm>
            <a:off x="10774051" y="5548741"/>
            <a:ext cx="1222246" cy="745272"/>
          </a:xfrm>
          <a:prstGeom prst="rect">
            <a:avLst/>
          </a:prstGeom>
        </p:spPr>
      </p:pic>
    </p:spTree>
    <p:extLst>
      <p:ext uri="{BB962C8B-B14F-4D97-AF65-F5344CB8AC3E}">
        <p14:creationId xmlns:p14="http://schemas.microsoft.com/office/powerpoint/2010/main" val="63635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2E147E-ECD1-C240-B4D0-43976E01350E}"/>
              </a:ext>
            </a:extLst>
          </p:cNvPr>
          <p:cNvSpPr/>
          <p:nvPr/>
        </p:nvSpPr>
        <p:spPr>
          <a:xfrm>
            <a:off x="487217" y="3231019"/>
            <a:ext cx="11206017" cy="3386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72E147E-ECD1-C240-B4D0-43976E01350E}"/>
              </a:ext>
            </a:extLst>
          </p:cNvPr>
          <p:cNvSpPr/>
          <p:nvPr/>
        </p:nvSpPr>
        <p:spPr>
          <a:xfrm>
            <a:off x="487218" y="860771"/>
            <a:ext cx="11206017" cy="2073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DBD4258-AD3A-6E8F-3892-34279EFBAE58}"/>
              </a:ext>
            </a:extLst>
          </p:cNvPr>
          <p:cNvSpPr txBox="1">
            <a:spLocks/>
          </p:cNvSpPr>
          <p:nvPr/>
        </p:nvSpPr>
        <p:spPr>
          <a:xfrm>
            <a:off x="487218" y="115744"/>
            <a:ext cx="11344564" cy="752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500" b="1" dirty="0">
                <a:latin typeface="Monserrat"/>
              </a:rPr>
              <a:t>The building blocks of a reference </a:t>
            </a:r>
            <a:endParaRPr lang="en-GB" sz="2500" baseline="30000" dirty="0">
              <a:latin typeface="Monserrat"/>
            </a:endParaRPr>
          </a:p>
        </p:txBody>
      </p:sp>
      <p:sp>
        <p:nvSpPr>
          <p:cNvPr id="9"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811154" y="6425899"/>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b="1" dirty="0"/>
              <a:t>MCAST</a:t>
            </a:r>
            <a:r>
              <a:rPr lang="en-US" dirty="0"/>
              <a:t> - Malta College of Arts, Science &amp; Technology</a:t>
            </a:r>
          </a:p>
        </p:txBody>
      </p:sp>
      <p:sp>
        <p:nvSpPr>
          <p:cNvPr id="11" name="Rectangle 10"/>
          <p:cNvSpPr/>
          <p:nvPr/>
        </p:nvSpPr>
        <p:spPr>
          <a:xfrm>
            <a:off x="2927648" y="1711373"/>
            <a:ext cx="644471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b="1" dirty="0">
                <a:solidFill>
                  <a:schemeClr val="tx1"/>
                </a:solidFill>
                <a:latin typeface="Monserrat"/>
              </a:rPr>
              <a:t>Author</a:t>
            </a:r>
            <a:r>
              <a:rPr lang="en-GB" dirty="0">
                <a:solidFill>
                  <a:schemeClr val="tx1"/>
                </a:solidFill>
                <a:latin typeface="Monserrat"/>
              </a:rPr>
              <a:t> </a:t>
            </a:r>
            <a:r>
              <a:rPr lang="en-GB" sz="1600" dirty="0">
                <a:solidFill>
                  <a:schemeClr val="tx1"/>
                </a:solidFill>
                <a:latin typeface="Monserrat"/>
              </a:rPr>
              <a:t>details (individual/s or organisation)</a:t>
            </a:r>
          </a:p>
        </p:txBody>
      </p:sp>
      <p:sp>
        <p:nvSpPr>
          <p:cNvPr id="12" name="Rounded Rectangle 11"/>
          <p:cNvSpPr/>
          <p:nvPr/>
        </p:nvSpPr>
        <p:spPr>
          <a:xfrm>
            <a:off x="2927648" y="1310962"/>
            <a:ext cx="3168352" cy="419221"/>
          </a:xfrm>
          <a:prstGeom prst="roundRect">
            <a:avLst/>
          </a:prstGeom>
          <a:solidFill>
            <a:srgbClr val="CD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latin typeface="Monserrat"/>
              </a:rPr>
              <a:t>   </a:t>
            </a:r>
            <a:r>
              <a:rPr lang="en-GB" sz="2400" b="1" dirty="0">
                <a:solidFill>
                  <a:schemeClr val="tx1"/>
                </a:solidFill>
                <a:latin typeface="Monserrat"/>
              </a:rPr>
              <a:t>Who</a:t>
            </a:r>
            <a:r>
              <a:rPr lang="en-GB" dirty="0">
                <a:solidFill>
                  <a:schemeClr val="tx1"/>
                </a:solidFill>
                <a:latin typeface="Monserrat"/>
              </a:rPr>
              <a:t> is responsible?</a:t>
            </a:r>
          </a:p>
        </p:txBody>
      </p:sp>
      <p:sp>
        <p:nvSpPr>
          <p:cNvPr id="13" name="Rectangle 12"/>
          <p:cNvSpPr/>
          <p:nvPr/>
        </p:nvSpPr>
        <p:spPr>
          <a:xfrm>
            <a:off x="2927648" y="2730868"/>
            <a:ext cx="644471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b="1" dirty="0">
                <a:solidFill>
                  <a:schemeClr val="tx1"/>
                </a:solidFill>
                <a:latin typeface="Monserrat"/>
              </a:rPr>
              <a:t>Title </a:t>
            </a:r>
            <a:r>
              <a:rPr lang="en-GB" sz="1600" dirty="0">
                <a:solidFill>
                  <a:schemeClr val="tx1"/>
                </a:solidFill>
                <a:latin typeface="Monserrat"/>
              </a:rPr>
              <a:t>of the book, article, webpage or other document </a:t>
            </a:r>
          </a:p>
        </p:txBody>
      </p:sp>
      <p:sp>
        <p:nvSpPr>
          <p:cNvPr id="15" name="Rounded Rectangle 14"/>
          <p:cNvSpPr/>
          <p:nvPr/>
        </p:nvSpPr>
        <p:spPr>
          <a:xfrm>
            <a:off x="2927648" y="2342382"/>
            <a:ext cx="3168352" cy="407296"/>
          </a:xfrm>
          <a:prstGeom prst="roundRect">
            <a:avLst/>
          </a:prstGeom>
          <a:solidFill>
            <a:srgbClr val="0000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onserrat"/>
              </a:rPr>
              <a:t>What</a:t>
            </a:r>
            <a:r>
              <a:rPr lang="en-GB" dirty="0">
                <a:latin typeface="Monserrat"/>
              </a:rPr>
              <a:t> is the work called ?</a:t>
            </a:r>
          </a:p>
        </p:txBody>
      </p:sp>
      <p:sp>
        <p:nvSpPr>
          <p:cNvPr id="16" name="Rectangle 15"/>
          <p:cNvSpPr/>
          <p:nvPr/>
        </p:nvSpPr>
        <p:spPr>
          <a:xfrm>
            <a:off x="2899835" y="3746276"/>
            <a:ext cx="6444716"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000" b="1" dirty="0">
                <a:solidFill>
                  <a:schemeClr val="tx1"/>
                </a:solidFill>
                <a:latin typeface="Monserrat"/>
              </a:rPr>
              <a:t>Date </a:t>
            </a:r>
            <a:r>
              <a:rPr lang="en-GB" dirty="0">
                <a:solidFill>
                  <a:schemeClr val="tx1"/>
                </a:solidFill>
                <a:latin typeface="Monserrat"/>
              </a:rPr>
              <a:t>of </a:t>
            </a:r>
            <a:r>
              <a:rPr lang="en-GB" sz="1600" dirty="0">
                <a:solidFill>
                  <a:schemeClr val="tx1"/>
                </a:solidFill>
                <a:latin typeface="Monserrat"/>
              </a:rPr>
              <a:t>publication, last edit or access </a:t>
            </a:r>
          </a:p>
        </p:txBody>
      </p:sp>
      <p:sp>
        <p:nvSpPr>
          <p:cNvPr id="19" name="Rounded Rectangle 18"/>
          <p:cNvSpPr/>
          <p:nvPr/>
        </p:nvSpPr>
        <p:spPr>
          <a:xfrm>
            <a:off x="2899835" y="3338980"/>
            <a:ext cx="3168352" cy="426106"/>
          </a:xfrm>
          <a:prstGeom prst="roundRect">
            <a:avLst/>
          </a:prstGeom>
          <a:solidFill>
            <a:srgbClr val="CDD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Monserrat"/>
              </a:rPr>
              <a:t>   When?</a:t>
            </a:r>
            <a:endParaRPr lang="en-GB" dirty="0">
              <a:solidFill>
                <a:schemeClr val="tx1"/>
              </a:solidFill>
              <a:latin typeface="Monserrat"/>
            </a:endParaRPr>
          </a:p>
        </p:txBody>
      </p:sp>
      <p:sp>
        <p:nvSpPr>
          <p:cNvPr id="20" name="Rectangle 19"/>
          <p:cNvSpPr/>
          <p:nvPr/>
        </p:nvSpPr>
        <p:spPr>
          <a:xfrm>
            <a:off x="2927648" y="4843721"/>
            <a:ext cx="6444716" cy="9060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Monserrat"/>
              </a:rPr>
              <a:t>In a book (place and publisher)</a:t>
            </a:r>
          </a:p>
          <a:p>
            <a:pPr marL="285750" indent="-285750">
              <a:buFont typeface="Arial" panose="020B0604020202020204" pitchFamily="34" charset="0"/>
              <a:buChar char="•"/>
            </a:pPr>
            <a:r>
              <a:rPr lang="en-GB" sz="1600" dirty="0">
                <a:solidFill>
                  <a:schemeClr val="tx1"/>
                </a:solidFill>
                <a:latin typeface="Monserrat"/>
              </a:rPr>
              <a:t>In a journal (journal name, volume, issue and page numbers</a:t>
            </a:r>
          </a:p>
          <a:p>
            <a:pPr marL="285750" indent="-285750">
              <a:buFont typeface="Arial" panose="020B0604020202020204" pitchFamily="34" charset="0"/>
              <a:buChar char="•"/>
            </a:pPr>
            <a:r>
              <a:rPr lang="en-GB" sz="1600" dirty="0">
                <a:solidFill>
                  <a:schemeClr val="tx1"/>
                </a:solidFill>
                <a:latin typeface="Monserrat"/>
              </a:rPr>
              <a:t>Online (URL or DOI)</a:t>
            </a:r>
          </a:p>
        </p:txBody>
      </p:sp>
      <p:sp>
        <p:nvSpPr>
          <p:cNvPr id="21" name="Rounded Rectangle 20"/>
          <p:cNvSpPr/>
          <p:nvPr/>
        </p:nvSpPr>
        <p:spPr>
          <a:xfrm>
            <a:off x="2927648" y="4392121"/>
            <a:ext cx="4680520" cy="470410"/>
          </a:xfrm>
          <a:prstGeom prst="roundRect">
            <a:avLst/>
          </a:prstGeom>
          <a:solidFill>
            <a:srgbClr val="0000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latin typeface="Monserrat"/>
              </a:rPr>
              <a:t>   Where and how </a:t>
            </a:r>
            <a:r>
              <a:rPr lang="en-GB" b="1" dirty="0">
                <a:latin typeface="Monserrat"/>
              </a:rPr>
              <a:t>can I find it ?</a:t>
            </a:r>
            <a:endParaRPr lang="en-GB" dirty="0">
              <a:latin typeface="Monserrat"/>
            </a:endParaRPr>
          </a:p>
        </p:txBody>
      </p:sp>
    </p:spTree>
    <p:extLst>
      <p:ext uri="{BB962C8B-B14F-4D97-AF65-F5344CB8AC3E}">
        <p14:creationId xmlns:p14="http://schemas.microsoft.com/office/powerpoint/2010/main" val="219770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083594-EA49-3A44-BF16-CFC067C849B8}"/>
              </a:ext>
            </a:extLst>
          </p:cNvPr>
          <p:cNvPicPr>
            <a:picLocks noChangeAspect="1"/>
          </p:cNvPicPr>
          <p:nvPr/>
        </p:nvPicPr>
        <p:blipFill>
          <a:blip r:embed="rId2"/>
          <a:stretch>
            <a:fillRect/>
          </a:stretch>
        </p:blipFill>
        <p:spPr>
          <a:xfrm rot="20843977">
            <a:off x="3871602" y="334689"/>
            <a:ext cx="3599744" cy="4799659"/>
          </a:xfrm>
          <a:prstGeom prst="rect">
            <a:avLst/>
          </a:prstGeom>
        </p:spPr>
      </p:pic>
      <p:pic>
        <p:nvPicPr>
          <p:cNvPr id="5" name="Picture 4">
            <a:extLst>
              <a:ext uri="{FF2B5EF4-FFF2-40B4-BE49-F238E27FC236}">
                <a16:creationId xmlns:a16="http://schemas.microsoft.com/office/drawing/2014/main" id="{102BC9BC-53DA-BF42-B768-3C612F21A546}"/>
              </a:ext>
            </a:extLst>
          </p:cNvPr>
          <p:cNvPicPr>
            <a:picLocks noChangeAspect="1"/>
          </p:cNvPicPr>
          <p:nvPr/>
        </p:nvPicPr>
        <p:blipFill>
          <a:blip r:embed="rId3"/>
          <a:stretch>
            <a:fillRect/>
          </a:stretch>
        </p:blipFill>
        <p:spPr>
          <a:xfrm rot="20843269">
            <a:off x="3136409" y="3037200"/>
            <a:ext cx="2663086" cy="3588159"/>
          </a:xfrm>
          <a:prstGeom prst="rect">
            <a:avLst/>
          </a:prstGeom>
        </p:spPr>
      </p:pic>
      <p:sp>
        <p:nvSpPr>
          <p:cNvPr id="6" name="TextBox 5">
            <a:extLst>
              <a:ext uri="{FF2B5EF4-FFF2-40B4-BE49-F238E27FC236}">
                <a16:creationId xmlns:a16="http://schemas.microsoft.com/office/drawing/2014/main" id="{7A0C0356-E2BB-1244-897C-C4D22767F8EF}"/>
              </a:ext>
            </a:extLst>
          </p:cNvPr>
          <p:cNvSpPr txBox="1"/>
          <p:nvPr/>
        </p:nvSpPr>
        <p:spPr>
          <a:xfrm>
            <a:off x="-136813" y="645202"/>
            <a:ext cx="6945333"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AA21CAAC-DA55-436F-8EEF-8384032205D7}"/>
              </a:ext>
            </a:extLst>
          </p:cNvPr>
          <p:cNvSpPr txBox="1"/>
          <p:nvPr/>
        </p:nvSpPr>
        <p:spPr>
          <a:xfrm>
            <a:off x="5179043" y="817559"/>
            <a:ext cx="6591549"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70D820A4-695F-4058-B4B4-F027F5821D35}"/>
              </a:ext>
            </a:extLst>
          </p:cNvPr>
          <p:cNvSpPr txBox="1"/>
          <p:nvPr/>
        </p:nvSpPr>
        <p:spPr>
          <a:xfrm>
            <a:off x="4679044" y="1848757"/>
            <a:ext cx="7269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dirty="0">
              <a:latin typeface="Monserrat"/>
              <a:cs typeface="Calibri"/>
            </a:endParaRPr>
          </a:p>
        </p:txBody>
      </p:sp>
      <p:sp>
        <p:nvSpPr>
          <p:cNvPr id="10" name="TextBox 9">
            <a:extLst>
              <a:ext uri="{FF2B5EF4-FFF2-40B4-BE49-F238E27FC236}">
                <a16:creationId xmlns:a16="http://schemas.microsoft.com/office/drawing/2014/main" id="{E8228259-090B-4087-8FA3-1ADAAB766F84}"/>
              </a:ext>
            </a:extLst>
          </p:cNvPr>
          <p:cNvSpPr txBox="1"/>
          <p:nvPr/>
        </p:nvSpPr>
        <p:spPr>
          <a:xfrm>
            <a:off x="5918035" y="2728687"/>
            <a:ext cx="564605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000" dirty="0">
                <a:latin typeface="Monserrat"/>
              </a:rPr>
              <a:t>You can find all the elements you need to reference on the book itself, on Library Search, or on the catalogue record, as shown in the next slides.</a:t>
            </a:r>
          </a:p>
        </p:txBody>
      </p:sp>
      <p:pic>
        <p:nvPicPr>
          <p:cNvPr id="1026" name="Picture 2" descr="Knowledge Management Systems: Information and Communication Technologies  for Knowledge Management: Maier, Ronald: 9783540714071: Amazon.com: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83" y="1414148"/>
            <a:ext cx="2931160" cy="46569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84625" y="463718"/>
            <a:ext cx="2606804" cy="477054"/>
          </a:xfrm>
          <a:prstGeom prst="rect">
            <a:avLst/>
          </a:prstGeom>
        </p:spPr>
        <p:txBody>
          <a:bodyPr wrap="none">
            <a:spAutoFit/>
          </a:bodyPr>
          <a:lstStyle/>
          <a:p>
            <a:r>
              <a:rPr lang="en-GB" sz="2500" b="1" dirty="0">
                <a:latin typeface="Monserrat"/>
              </a:rPr>
              <a:t>Book reference </a:t>
            </a:r>
            <a:endParaRPr lang="en-US" sz="2500" dirty="0">
              <a:latin typeface="Monserrat"/>
            </a:endParaRPr>
          </a:p>
        </p:txBody>
      </p:sp>
      <p:sp>
        <p:nvSpPr>
          <p:cNvPr id="11"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8066803" y="6536036"/>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279605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Custom 3">
            <a:hlinkClick r:id="" action="ppaction://noaction" highlightClick="1"/>
          </p:cNvPr>
          <p:cNvSpPr/>
          <p:nvPr/>
        </p:nvSpPr>
        <p:spPr>
          <a:xfrm>
            <a:off x="2523687" y="2114631"/>
            <a:ext cx="1728192" cy="504056"/>
          </a:xfrm>
          <a:prstGeom prst="actionButtonBlank">
            <a:avLst/>
          </a:prstGeom>
          <a:solidFill>
            <a:srgbClr val="6E77B9"/>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a:solidFill>
                  <a:schemeClr val="bg1"/>
                </a:solidFill>
                <a:latin typeface="Monserrat"/>
              </a:rPr>
              <a:t>Year</a:t>
            </a:r>
          </a:p>
        </p:txBody>
      </p:sp>
      <p:sp>
        <p:nvSpPr>
          <p:cNvPr id="5" name="Action Button: Custom 4">
            <a:hlinkClick r:id="" action="ppaction://noaction" highlightClick="1"/>
          </p:cNvPr>
          <p:cNvSpPr/>
          <p:nvPr/>
        </p:nvSpPr>
        <p:spPr>
          <a:xfrm>
            <a:off x="2215774" y="3817682"/>
            <a:ext cx="2036105" cy="504056"/>
          </a:xfrm>
          <a:prstGeom prst="actionButtonBlank">
            <a:avLst/>
          </a:prstGeom>
          <a:solidFill>
            <a:srgbClr val="4154A5"/>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a:solidFill>
                  <a:schemeClr val="bg1"/>
                </a:solidFill>
                <a:latin typeface="Monserrat"/>
              </a:rPr>
              <a:t>Edition (if not first)</a:t>
            </a:r>
          </a:p>
        </p:txBody>
      </p:sp>
      <p:sp>
        <p:nvSpPr>
          <p:cNvPr id="6" name="Rounded Rectangle 5"/>
          <p:cNvSpPr/>
          <p:nvPr/>
        </p:nvSpPr>
        <p:spPr>
          <a:xfrm>
            <a:off x="4251879" y="2086565"/>
            <a:ext cx="5400600" cy="804025"/>
          </a:xfrm>
          <a:prstGeom prst="roundRect">
            <a:avLst>
              <a:gd name="adj" fmla="val 0"/>
            </a:avLst>
          </a:prstGeom>
          <a:solidFill>
            <a:srgbClr val="6E77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Monserrat"/>
              </a:rPr>
              <a:t>(2007)</a:t>
            </a:r>
          </a:p>
          <a:p>
            <a:r>
              <a:rPr lang="en-GB" sz="1300" dirty="0">
                <a:solidFill>
                  <a:schemeClr val="bg1"/>
                </a:solidFill>
                <a:latin typeface="Monserrat"/>
              </a:rPr>
              <a:t>In the Harvard style, the year of publication is always surrounded by round brackets.</a:t>
            </a:r>
          </a:p>
        </p:txBody>
      </p:sp>
      <p:sp>
        <p:nvSpPr>
          <p:cNvPr id="7" name="Action Button: Custom 6">
            <a:hlinkClick r:id="" action="ppaction://noaction" highlightClick="1"/>
          </p:cNvPr>
          <p:cNvSpPr/>
          <p:nvPr/>
        </p:nvSpPr>
        <p:spPr>
          <a:xfrm>
            <a:off x="2523687" y="2988878"/>
            <a:ext cx="1728192" cy="504056"/>
          </a:xfrm>
          <a:prstGeom prst="actionButtonBlank">
            <a:avLst/>
          </a:prstGeom>
          <a:solidFill>
            <a:srgbClr val="4154A5"/>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a:solidFill>
                  <a:schemeClr val="bg1"/>
                </a:solidFill>
                <a:latin typeface="Monserrat"/>
              </a:rPr>
              <a:t>Title</a:t>
            </a:r>
            <a:r>
              <a:rPr lang="en-GB" dirty="0">
                <a:latin typeface="Monserrat"/>
              </a:rPr>
              <a:t> </a:t>
            </a:r>
          </a:p>
        </p:txBody>
      </p:sp>
      <p:sp>
        <p:nvSpPr>
          <p:cNvPr id="8" name="Rounded Rectangle 7"/>
          <p:cNvSpPr/>
          <p:nvPr/>
        </p:nvSpPr>
        <p:spPr>
          <a:xfrm>
            <a:off x="4251879" y="2965693"/>
            <a:ext cx="5400600" cy="740223"/>
          </a:xfrm>
          <a:prstGeom prst="roundRect">
            <a:avLst>
              <a:gd name="adj" fmla="val 0"/>
            </a:avLst>
          </a:prstGeom>
          <a:solidFill>
            <a:srgbClr val="4154A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i="1" dirty="0">
                <a:solidFill>
                  <a:schemeClr val="bg1"/>
                </a:solidFill>
                <a:latin typeface="Monserrat"/>
              </a:rPr>
              <a:t>Knowledge Management Systems: Information and Communication Technologies for Knowledge Management.</a:t>
            </a:r>
          </a:p>
          <a:p>
            <a:pPr algn="ctr"/>
            <a:r>
              <a:rPr lang="en-GB" sz="1300" dirty="0">
                <a:solidFill>
                  <a:schemeClr val="bg1"/>
                </a:solidFill>
                <a:latin typeface="Monserrat"/>
              </a:rPr>
              <a:t>The book title is always in italics followed by a full stop </a:t>
            </a:r>
          </a:p>
        </p:txBody>
      </p:sp>
      <p:sp>
        <p:nvSpPr>
          <p:cNvPr id="9" name="Rounded Rectangle 8"/>
          <p:cNvSpPr/>
          <p:nvPr/>
        </p:nvSpPr>
        <p:spPr>
          <a:xfrm>
            <a:off x="4275281" y="3820339"/>
            <a:ext cx="5400600" cy="740223"/>
          </a:xfrm>
          <a:prstGeom prst="roundRect">
            <a:avLst>
              <a:gd name="adj" fmla="val 0"/>
            </a:avLst>
          </a:prstGeom>
          <a:solidFill>
            <a:srgbClr val="4154A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latin typeface="Monserrat"/>
              </a:rPr>
              <a:t>Only include the edition if it is </a:t>
            </a:r>
            <a:r>
              <a:rPr lang="en-GB" sz="1400" b="1" i="1" dirty="0">
                <a:solidFill>
                  <a:schemeClr val="bg1"/>
                </a:solidFill>
                <a:latin typeface="Monserrat"/>
              </a:rPr>
              <a:t>NOT </a:t>
            </a:r>
            <a:r>
              <a:rPr lang="en-GB" sz="1400" i="1" dirty="0">
                <a:solidFill>
                  <a:schemeClr val="bg1"/>
                </a:solidFill>
                <a:latin typeface="Monserrat"/>
              </a:rPr>
              <a:t>the 1</a:t>
            </a:r>
            <a:r>
              <a:rPr lang="en-GB" sz="1400" i="1" baseline="30000" dirty="0">
                <a:solidFill>
                  <a:schemeClr val="bg1"/>
                </a:solidFill>
                <a:latin typeface="Monserrat"/>
              </a:rPr>
              <a:t>st</a:t>
            </a:r>
            <a:r>
              <a:rPr lang="en-GB" sz="1400" i="1" dirty="0">
                <a:solidFill>
                  <a:schemeClr val="bg1"/>
                </a:solidFill>
                <a:latin typeface="Monserrat"/>
              </a:rPr>
              <a:t> edition </a:t>
            </a:r>
            <a:endParaRPr lang="en-GB" sz="1400" dirty="0">
              <a:solidFill>
                <a:schemeClr val="bg1"/>
              </a:solidFill>
              <a:latin typeface="Monserrat"/>
            </a:endParaRPr>
          </a:p>
        </p:txBody>
      </p:sp>
      <p:sp>
        <p:nvSpPr>
          <p:cNvPr id="10" name="Action Button: Custom 9">
            <a:hlinkClick r:id="" action="ppaction://noaction" highlightClick="1"/>
          </p:cNvPr>
          <p:cNvSpPr/>
          <p:nvPr/>
        </p:nvSpPr>
        <p:spPr>
          <a:xfrm>
            <a:off x="2523687" y="4597977"/>
            <a:ext cx="1728192" cy="504056"/>
          </a:xfrm>
          <a:prstGeom prst="actionButtonBlank">
            <a:avLst/>
          </a:prstGeom>
          <a:solidFill>
            <a:srgbClr val="6E77B9"/>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a:solidFill>
                  <a:schemeClr val="bg1"/>
                </a:solidFill>
                <a:latin typeface="Monserrat"/>
              </a:rPr>
              <a:t>Publication</a:t>
            </a:r>
            <a:r>
              <a:rPr lang="en-GB" dirty="0">
                <a:latin typeface="Monserrat"/>
              </a:rPr>
              <a:t>  </a:t>
            </a:r>
          </a:p>
        </p:txBody>
      </p:sp>
      <p:sp>
        <p:nvSpPr>
          <p:cNvPr id="11" name="Rounded Rectangle 10"/>
          <p:cNvSpPr/>
          <p:nvPr/>
        </p:nvSpPr>
        <p:spPr>
          <a:xfrm>
            <a:off x="4275281" y="4635665"/>
            <a:ext cx="5400600" cy="740223"/>
          </a:xfrm>
          <a:prstGeom prst="roundRect">
            <a:avLst>
              <a:gd name="adj" fmla="val 0"/>
            </a:avLst>
          </a:prstGeom>
          <a:solidFill>
            <a:srgbClr val="6E77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onserrat"/>
              </a:rPr>
              <a:t>Springer Books: </a:t>
            </a:r>
            <a:r>
              <a:rPr lang="en-GB" sz="1400" dirty="0">
                <a:solidFill>
                  <a:schemeClr val="bg1"/>
                </a:solidFill>
                <a:latin typeface="Monserrat"/>
              </a:rPr>
              <a:t>Note the </a:t>
            </a:r>
            <a:r>
              <a:rPr lang="en-GB" sz="2400" dirty="0">
                <a:solidFill>
                  <a:schemeClr val="bg1"/>
                </a:solidFill>
                <a:latin typeface="Monserrat"/>
              </a:rPr>
              <a:t>(:) </a:t>
            </a:r>
            <a:r>
              <a:rPr lang="en-GB" sz="1400" dirty="0">
                <a:solidFill>
                  <a:schemeClr val="bg1"/>
                </a:solidFill>
                <a:latin typeface="Monserrat"/>
              </a:rPr>
              <a:t>after the place of publication</a:t>
            </a:r>
          </a:p>
        </p:txBody>
      </p:sp>
      <p:sp>
        <p:nvSpPr>
          <p:cNvPr id="12" name="Action Button: Custom 11">
            <a:hlinkClick r:id="" action="ppaction://noaction" highlightClick="1"/>
          </p:cNvPr>
          <p:cNvSpPr/>
          <p:nvPr/>
        </p:nvSpPr>
        <p:spPr>
          <a:xfrm>
            <a:off x="2547089" y="5506460"/>
            <a:ext cx="1728192" cy="504056"/>
          </a:xfrm>
          <a:prstGeom prst="actionButtonBlank">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a:solidFill>
                  <a:schemeClr val="tx1"/>
                </a:solidFill>
                <a:latin typeface="Monserrat"/>
              </a:rPr>
              <a:t>Publisher</a:t>
            </a:r>
            <a:r>
              <a:rPr lang="en-GB" dirty="0">
                <a:latin typeface="Monserrat"/>
              </a:rPr>
              <a:t>  </a:t>
            </a:r>
          </a:p>
        </p:txBody>
      </p:sp>
      <p:sp>
        <p:nvSpPr>
          <p:cNvPr id="13" name="Rounded Rectangle 12"/>
          <p:cNvSpPr/>
          <p:nvPr/>
        </p:nvSpPr>
        <p:spPr>
          <a:xfrm>
            <a:off x="4275281" y="5505836"/>
            <a:ext cx="5400600" cy="740223"/>
          </a:xfrm>
          <a:prstGeom prst="roundRect">
            <a:avLst>
              <a:gd name="adj" fmla="val 0"/>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Monserrat"/>
              </a:rPr>
              <a:t>Springer, Berlin, Heidelberg.</a:t>
            </a:r>
          </a:p>
          <a:p>
            <a:pPr algn="ctr"/>
            <a:r>
              <a:rPr lang="en-GB" sz="1400" dirty="0">
                <a:solidFill>
                  <a:schemeClr val="tx1"/>
                </a:solidFill>
                <a:latin typeface="Monserrat"/>
              </a:rPr>
              <a:t>Note the</a:t>
            </a:r>
            <a:r>
              <a:rPr lang="en-GB" sz="1400" b="1" dirty="0">
                <a:solidFill>
                  <a:schemeClr val="tx1"/>
                </a:solidFill>
                <a:latin typeface="Monserrat"/>
              </a:rPr>
              <a:t> full stop </a:t>
            </a:r>
            <a:r>
              <a:rPr lang="en-GB" sz="1400" dirty="0">
                <a:solidFill>
                  <a:schemeClr val="tx1"/>
                </a:solidFill>
                <a:latin typeface="Monserrat"/>
              </a:rPr>
              <a:t>after the publisher’s name/country of publication </a:t>
            </a:r>
          </a:p>
        </p:txBody>
      </p:sp>
      <p:sp>
        <p:nvSpPr>
          <p:cNvPr id="15" name="Action Button: Custom 14">
            <a:hlinkClick r:id="" action="ppaction://noaction" highlightClick="1"/>
          </p:cNvPr>
          <p:cNvSpPr/>
          <p:nvPr/>
        </p:nvSpPr>
        <p:spPr>
          <a:xfrm>
            <a:off x="2523687" y="965750"/>
            <a:ext cx="1728192" cy="416575"/>
          </a:xfrm>
          <a:prstGeom prst="actionButtonBlank">
            <a:avLst/>
          </a:prstGeom>
          <a:solidFill>
            <a:srgbClr val="CDD3FF"/>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dirty="0">
                <a:solidFill>
                  <a:schemeClr val="tx1"/>
                </a:solidFill>
                <a:latin typeface="Monserrat"/>
              </a:rPr>
              <a:t>Author</a:t>
            </a:r>
            <a:r>
              <a:rPr lang="en-GB" dirty="0">
                <a:latin typeface="Monserrat"/>
              </a:rPr>
              <a:t> </a:t>
            </a:r>
          </a:p>
        </p:txBody>
      </p:sp>
      <p:sp>
        <p:nvSpPr>
          <p:cNvPr id="16" name="Rounded Rectangle 15"/>
          <p:cNvSpPr/>
          <p:nvPr/>
        </p:nvSpPr>
        <p:spPr>
          <a:xfrm>
            <a:off x="4251879" y="964756"/>
            <a:ext cx="5400600" cy="1055663"/>
          </a:xfrm>
          <a:prstGeom prst="roundRect">
            <a:avLst>
              <a:gd name="adj" fmla="val 0"/>
            </a:avLst>
          </a:prstGeom>
          <a:solidFill>
            <a:srgbClr val="CDD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Monserrat"/>
              </a:rPr>
              <a:t>Maier, R.</a:t>
            </a:r>
          </a:p>
          <a:p>
            <a:r>
              <a:rPr lang="en-GB" sz="1400" dirty="0">
                <a:solidFill>
                  <a:schemeClr val="tx1"/>
                </a:solidFill>
                <a:latin typeface="Monserrat"/>
              </a:rPr>
              <a:t>The surname of the author comes first followed by a comma, a space and the initial(s) of the first name(s) of the author. In this case Ronald is abbreviated to </a:t>
            </a:r>
            <a:r>
              <a:rPr lang="en-GB" sz="1400" b="1" dirty="0">
                <a:solidFill>
                  <a:schemeClr val="tx1"/>
                </a:solidFill>
                <a:latin typeface="Monserrat"/>
              </a:rPr>
              <a:t>R</a:t>
            </a:r>
            <a:r>
              <a:rPr lang="en-GB" sz="1400" dirty="0">
                <a:solidFill>
                  <a:schemeClr val="tx1"/>
                </a:solidFill>
                <a:latin typeface="Monserrat"/>
              </a:rPr>
              <a:t>.  </a:t>
            </a:r>
          </a:p>
        </p:txBody>
      </p:sp>
      <p:sp>
        <p:nvSpPr>
          <p:cNvPr id="17" name="Title 1"/>
          <p:cNvSpPr>
            <a:spLocks noGrp="1"/>
          </p:cNvSpPr>
          <p:nvPr>
            <p:ph type="title"/>
          </p:nvPr>
        </p:nvSpPr>
        <p:spPr>
          <a:xfrm>
            <a:off x="769256" y="217516"/>
            <a:ext cx="6965245" cy="595193"/>
          </a:xfrm>
        </p:spPr>
        <p:txBody>
          <a:bodyPr>
            <a:normAutofit/>
          </a:bodyPr>
          <a:lstStyle/>
          <a:p>
            <a:r>
              <a:rPr lang="en-GB" sz="2500" b="1" dirty="0">
                <a:latin typeface="Monserrat"/>
              </a:rPr>
              <a:t>Elements of a book reference </a:t>
            </a:r>
          </a:p>
        </p:txBody>
      </p:sp>
      <p:sp>
        <p:nvSpPr>
          <p:cNvPr id="18"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6952179" y="6588172"/>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88805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2E147E-ECD1-C240-B4D0-43976E01350E}"/>
              </a:ext>
            </a:extLst>
          </p:cNvPr>
          <p:cNvSpPr/>
          <p:nvPr/>
        </p:nvSpPr>
        <p:spPr>
          <a:xfrm>
            <a:off x="0" y="0"/>
            <a:ext cx="12192000" cy="6858000"/>
          </a:xfrm>
          <a:prstGeom prst="rect">
            <a:avLst/>
          </a:prstGeom>
          <a:solidFill>
            <a:srgbClr val="CDD3FF">
              <a:alpha val="700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AADDDEA8-187A-F144-BD0A-5C955EF700E4}"/>
              </a:ext>
            </a:extLst>
          </p:cNvPr>
          <p:cNvSpPr>
            <a:spLocks noGrp="1"/>
          </p:cNvSpPr>
          <p:nvPr>
            <p:ph type="title"/>
          </p:nvPr>
        </p:nvSpPr>
        <p:spPr>
          <a:xfrm>
            <a:off x="2214241" y="2966067"/>
            <a:ext cx="8509177" cy="1897365"/>
          </a:xfrm>
        </p:spPr>
        <p:txBody>
          <a:bodyPr>
            <a:noAutofit/>
          </a:bodyPr>
          <a:lstStyle/>
          <a:p>
            <a:r>
              <a:rPr lang="en-GB" sz="2500" dirty="0">
                <a:latin typeface="Monserrat"/>
              </a:rPr>
              <a:t>Maier, R. (2007) Knowledge Management Systems: Information and Communication Technologies for Knowledge Management, 3</a:t>
            </a:r>
            <a:r>
              <a:rPr lang="en-GB" sz="2500" baseline="30000" dirty="0">
                <a:latin typeface="Monserrat"/>
              </a:rPr>
              <a:t>rd</a:t>
            </a:r>
            <a:r>
              <a:rPr lang="en-GB" sz="2500" dirty="0">
                <a:latin typeface="Monserrat"/>
              </a:rPr>
              <a:t> Edition. Springer Books: Springer, Berlin, Heidelberg.</a:t>
            </a:r>
            <a:br>
              <a:rPr lang="en-GB" sz="2500" dirty="0">
                <a:latin typeface="Monserrat"/>
              </a:rPr>
            </a:br>
            <a:br>
              <a:rPr lang="en-GB" sz="2500" dirty="0">
                <a:latin typeface="Monserrat"/>
              </a:rPr>
            </a:br>
            <a:br>
              <a:rPr lang="en-GB" sz="2500" dirty="0">
                <a:latin typeface="Monserrat"/>
              </a:rPr>
            </a:br>
            <a:endParaRPr lang="en-GB" sz="2500" dirty="0">
              <a:latin typeface="Monserrat"/>
            </a:endParaRPr>
          </a:p>
        </p:txBody>
      </p:sp>
      <p:sp>
        <p:nvSpPr>
          <p:cNvPr id="7" name="Date Placeholder 3">
            <a:extLst>
              <a:ext uri="{FF2B5EF4-FFF2-40B4-BE49-F238E27FC236}">
                <a16:creationId xmlns:a16="http://schemas.microsoft.com/office/drawing/2014/main" id="{D46E94E2-BD6C-1540-B4E0-FE41F955C822}"/>
              </a:ext>
            </a:extLst>
          </p:cNvPr>
          <p:cNvSpPr>
            <a:spLocks noGrp="1"/>
          </p:cNvSpPr>
          <p:nvPr>
            <p:ph type="dt" sz="half" idx="10"/>
          </p:nvPr>
        </p:nvSpPr>
        <p:spPr>
          <a:xfrm>
            <a:off x="7535299" y="651266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
        <p:nvSpPr>
          <p:cNvPr id="9" name="Title 1"/>
          <p:cNvSpPr txBox="1">
            <a:spLocks/>
          </p:cNvSpPr>
          <p:nvPr/>
        </p:nvSpPr>
        <p:spPr>
          <a:xfrm>
            <a:off x="2214241" y="699185"/>
            <a:ext cx="6965245" cy="595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b="1" dirty="0">
                <a:latin typeface="Monserrat"/>
              </a:rPr>
              <a:t>Book reference </a:t>
            </a:r>
          </a:p>
        </p:txBody>
      </p:sp>
      <p:sp>
        <p:nvSpPr>
          <p:cNvPr id="10" name="Down Arrow 9"/>
          <p:cNvSpPr/>
          <p:nvPr/>
        </p:nvSpPr>
        <p:spPr>
          <a:xfrm>
            <a:off x="2556911" y="2189938"/>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11"/>
          <p:cNvSpPr/>
          <p:nvPr/>
        </p:nvSpPr>
        <p:spPr>
          <a:xfrm>
            <a:off x="3951422" y="2189938"/>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a:off x="7940627" y="2189938"/>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Down Arrow 15"/>
          <p:cNvSpPr/>
          <p:nvPr/>
        </p:nvSpPr>
        <p:spPr>
          <a:xfrm flipV="1">
            <a:off x="4644799" y="3941343"/>
            <a:ext cx="264418" cy="779459"/>
          </a:xfrm>
          <a:prstGeom prst="downArrow">
            <a:avLst>
              <a:gd name="adj1" fmla="val 50000"/>
              <a:gd name="adj2" fmla="val 50000"/>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own Arrow 17"/>
          <p:cNvSpPr/>
          <p:nvPr/>
        </p:nvSpPr>
        <p:spPr>
          <a:xfrm flipV="1">
            <a:off x="2749803" y="3941343"/>
            <a:ext cx="264418" cy="72439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Down Arrow 18"/>
          <p:cNvSpPr/>
          <p:nvPr/>
        </p:nvSpPr>
        <p:spPr>
          <a:xfrm flipV="1">
            <a:off x="7270881" y="3914748"/>
            <a:ext cx="264418" cy="800039"/>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251040" y="1820606"/>
            <a:ext cx="997527" cy="369332"/>
          </a:xfrm>
          <a:prstGeom prst="rect">
            <a:avLst/>
          </a:prstGeom>
          <a:noFill/>
        </p:spPr>
        <p:txBody>
          <a:bodyPr wrap="square" rtlCol="0">
            <a:spAutoFit/>
          </a:bodyPr>
          <a:lstStyle/>
          <a:p>
            <a:r>
              <a:rPr lang="en-GB" b="1" dirty="0">
                <a:solidFill>
                  <a:srgbClr val="6E77B9"/>
                </a:solidFill>
                <a:latin typeface="Monserrat"/>
              </a:rPr>
              <a:t>Author</a:t>
            </a:r>
            <a:endParaRPr lang="en-US" dirty="0">
              <a:solidFill>
                <a:srgbClr val="6E77B9"/>
              </a:solidFill>
              <a:latin typeface="Monserrat"/>
            </a:endParaRPr>
          </a:p>
        </p:txBody>
      </p:sp>
      <p:sp>
        <p:nvSpPr>
          <p:cNvPr id="20" name="TextBox 19"/>
          <p:cNvSpPr txBox="1"/>
          <p:nvPr/>
        </p:nvSpPr>
        <p:spPr>
          <a:xfrm>
            <a:off x="2829809" y="1593001"/>
            <a:ext cx="2546181" cy="923330"/>
          </a:xfrm>
          <a:prstGeom prst="rect">
            <a:avLst/>
          </a:prstGeom>
          <a:noFill/>
        </p:spPr>
        <p:txBody>
          <a:bodyPr wrap="square" rtlCol="0">
            <a:spAutoFit/>
          </a:bodyPr>
          <a:lstStyle/>
          <a:p>
            <a:pPr algn="ctr"/>
            <a:r>
              <a:rPr lang="en-GB" b="1" dirty="0">
                <a:solidFill>
                  <a:srgbClr val="6E77B9"/>
                </a:solidFill>
                <a:latin typeface="Monserrat"/>
              </a:rPr>
              <a:t>Year of </a:t>
            </a:r>
          </a:p>
          <a:p>
            <a:pPr algn="ctr"/>
            <a:r>
              <a:rPr lang="en-GB" b="1" dirty="0">
                <a:solidFill>
                  <a:srgbClr val="6E77B9"/>
                </a:solidFill>
                <a:latin typeface="Monserrat"/>
              </a:rPr>
              <a:t>Publication</a:t>
            </a:r>
          </a:p>
          <a:p>
            <a:pPr algn="ctr"/>
            <a:endParaRPr lang="en-US" dirty="0">
              <a:solidFill>
                <a:srgbClr val="6E77B9"/>
              </a:solidFill>
              <a:latin typeface="Monserrat"/>
            </a:endParaRPr>
          </a:p>
        </p:txBody>
      </p:sp>
      <p:sp>
        <p:nvSpPr>
          <p:cNvPr id="21" name="TextBox 20"/>
          <p:cNvSpPr txBox="1"/>
          <p:nvPr/>
        </p:nvSpPr>
        <p:spPr>
          <a:xfrm>
            <a:off x="6798620" y="1780404"/>
            <a:ext cx="2546181" cy="369332"/>
          </a:xfrm>
          <a:prstGeom prst="rect">
            <a:avLst/>
          </a:prstGeom>
          <a:noFill/>
        </p:spPr>
        <p:txBody>
          <a:bodyPr wrap="square" rtlCol="0">
            <a:spAutoFit/>
          </a:bodyPr>
          <a:lstStyle/>
          <a:p>
            <a:pPr algn="ctr"/>
            <a:r>
              <a:rPr lang="en-GB" b="1" dirty="0">
                <a:solidFill>
                  <a:srgbClr val="6E77B9"/>
                </a:solidFill>
                <a:latin typeface="Monserrat"/>
              </a:rPr>
              <a:t>Title and Sub-title</a:t>
            </a:r>
            <a:endParaRPr lang="en-US" dirty="0">
              <a:solidFill>
                <a:srgbClr val="6E77B9"/>
              </a:solidFill>
              <a:latin typeface="Monserrat"/>
            </a:endParaRPr>
          </a:p>
        </p:txBody>
      </p:sp>
      <p:sp>
        <p:nvSpPr>
          <p:cNvPr id="22" name="TextBox 21"/>
          <p:cNvSpPr txBox="1"/>
          <p:nvPr/>
        </p:nvSpPr>
        <p:spPr>
          <a:xfrm>
            <a:off x="6333103" y="4714788"/>
            <a:ext cx="2546181" cy="646331"/>
          </a:xfrm>
          <a:prstGeom prst="rect">
            <a:avLst/>
          </a:prstGeom>
          <a:noFill/>
        </p:spPr>
        <p:txBody>
          <a:bodyPr wrap="square" rtlCol="0">
            <a:spAutoFit/>
          </a:bodyPr>
          <a:lstStyle/>
          <a:p>
            <a:pPr algn="ctr"/>
            <a:r>
              <a:rPr lang="en-GB" b="1" dirty="0">
                <a:solidFill>
                  <a:srgbClr val="6E77B9"/>
                </a:solidFill>
                <a:latin typeface="Monserrat"/>
              </a:rPr>
              <a:t>Publisher and Place of Publication</a:t>
            </a:r>
          </a:p>
        </p:txBody>
      </p:sp>
      <p:sp>
        <p:nvSpPr>
          <p:cNvPr id="23" name="TextBox 22"/>
          <p:cNvSpPr txBox="1"/>
          <p:nvPr/>
        </p:nvSpPr>
        <p:spPr>
          <a:xfrm>
            <a:off x="1667409" y="4718551"/>
            <a:ext cx="2546181" cy="646331"/>
          </a:xfrm>
          <a:prstGeom prst="rect">
            <a:avLst/>
          </a:prstGeom>
          <a:noFill/>
        </p:spPr>
        <p:txBody>
          <a:bodyPr wrap="square" rtlCol="0">
            <a:spAutoFit/>
          </a:bodyPr>
          <a:lstStyle/>
          <a:p>
            <a:pPr algn="ctr"/>
            <a:r>
              <a:rPr lang="en-GB" b="1" dirty="0">
                <a:solidFill>
                  <a:srgbClr val="6E77B9"/>
                </a:solidFill>
                <a:latin typeface="Monserrat"/>
              </a:rPr>
              <a:t>Edition </a:t>
            </a:r>
          </a:p>
          <a:p>
            <a:pPr algn="ctr"/>
            <a:r>
              <a:rPr lang="en-GB" b="1" dirty="0">
                <a:solidFill>
                  <a:srgbClr val="6E77B9"/>
                </a:solidFill>
                <a:latin typeface="Monserrat"/>
              </a:rPr>
              <a:t>(as not the 1</a:t>
            </a:r>
            <a:r>
              <a:rPr lang="en-GB" b="1" baseline="30000" dirty="0">
                <a:solidFill>
                  <a:srgbClr val="6E77B9"/>
                </a:solidFill>
                <a:latin typeface="Monserrat"/>
              </a:rPr>
              <a:t>st</a:t>
            </a:r>
            <a:r>
              <a:rPr lang="en-GB" b="1" dirty="0">
                <a:solidFill>
                  <a:srgbClr val="6E77B9"/>
                </a:solidFill>
                <a:latin typeface="Monserrat"/>
              </a:rPr>
              <a:t>)</a:t>
            </a:r>
          </a:p>
        </p:txBody>
      </p:sp>
      <p:sp>
        <p:nvSpPr>
          <p:cNvPr id="24" name="TextBox 23"/>
          <p:cNvSpPr txBox="1"/>
          <p:nvPr/>
        </p:nvSpPr>
        <p:spPr>
          <a:xfrm>
            <a:off x="3549819" y="4714788"/>
            <a:ext cx="2546181" cy="369332"/>
          </a:xfrm>
          <a:prstGeom prst="rect">
            <a:avLst/>
          </a:prstGeom>
          <a:noFill/>
        </p:spPr>
        <p:txBody>
          <a:bodyPr wrap="square" rtlCol="0">
            <a:spAutoFit/>
          </a:bodyPr>
          <a:lstStyle/>
          <a:p>
            <a:pPr algn="ctr"/>
            <a:r>
              <a:rPr lang="en-GB" b="1" dirty="0">
                <a:solidFill>
                  <a:srgbClr val="6E77B9"/>
                </a:solidFill>
                <a:latin typeface="Monserrat"/>
              </a:rPr>
              <a:t>Publication</a:t>
            </a:r>
          </a:p>
        </p:txBody>
      </p:sp>
    </p:spTree>
    <p:extLst>
      <p:ext uri="{BB962C8B-B14F-4D97-AF65-F5344CB8AC3E}">
        <p14:creationId xmlns:p14="http://schemas.microsoft.com/office/powerpoint/2010/main" val="1232490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A690AB-7B60-B744-85C9-3A470B18DDAE}"/>
              </a:ext>
            </a:extLst>
          </p:cNvPr>
          <p:cNvSpPr/>
          <p:nvPr/>
        </p:nvSpPr>
        <p:spPr>
          <a:xfrm>
            <a:off x="0" y="0"/>
            <a:ext cx="12191999" cy="6858000"/>
          </a:xfrm>
          <a:prstGeom prst="rect">
            <a:avLst/>
          </a:prstGeom>
          <a:solidFill>
            <a:srgbClr val="0000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AADDDEA8-187A-F144-BD0A-5C955EF700E4}"/>
              </a:ext>
            </a:extLst>
          </p:cNvPr>
          <p:cNvSpPr>
            <a:spLocks noGrp="1"/>
          </p:cNvSpPr>
          <p:nvPr>
            <p:ph type="title"/>
          </p:nvPr>
        </p:nvSpPr>
        <p:spPr>
          <a:xfrm>
            <a:off x="1013901" y="166296"/>
            <a:ext cx="6275726" cy="1868474"/>
          </a:xfrm>
        </p:spPr>
        <p:txBody>
          <a:bodyPr>
            <a:noAutofit/>
          </a:bodyPr>
          <a:lstStyle/>
          <a:p>
            <a:pPr algn="ctr"/>
            <a:r>
              <a:rPr lang="en-US" sz="2500" b="1" dirty="0">
                <a:solidFill>
                  <a:schemeClr val="bg1"/>
                </a:solidFill>
                <a:latin typeface="Monserrat"/>
                <a:ea typeface="Verdana" panose="020B0604030504040204" pitchFamily="34" charset="0"/>
                <a:cs typeface="Verdana" panose="020B0604030504040204" pitchFamily="34" charset="0"/>
              </a:rPr>
              <a:t>Elements of a journal article reference</a:t>
            </a:r>
          </a:p>
        </p:txBody>
      </p:sp>
      <p:sp>
        <p:nvSpPr>
          <p:cNvPr id="7" name="Date Placeholder 3">
            <a:extLst>
              <a:ext uri="{FF2B5EF4-FFF2-40B4-BE49-F238E27FC236}">
                <a16:creationId xmlns:a16="http://schemas.microsoft.com/office/drawing/2014/main" id="{D46E94E2-BD6C-1540-B4E0-FE41F955C822}"/>
              </a:ext>
            </a:extLst>
          </p:cNvPr>
          <p:cNvSpPr>
            <a:spLocks noGrp="1"/>
          </p:cNvSpPr>
          <p:nvPr>
            <p:ph type="dt" sz="half" idx="10"/>
          </p:nvPr>
        </p:nvSpPr>
        <p:spPr>
          <a:xfrm>
            <a:off x="7289627" y="6536036"/>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solidFill>
                  <a:schemeClr val="bg1"/>
                </a:solidFill>
              </a:rPr>
              <a:t>MCAST</a:t>
            </a:r>
            <a:r>
              <a:rPr lang="en-US" dirty="0">
                <a:solidFill>
                  <a:schemeClr val="bg1"/>
                </a:solidFill>
              </a:rPr>
              <a:t> - Malta College of Arts, Science &amp; Technology</a:t>
            </a:r>
          </a:p>
        </p:txBody>
      </p:sp>
      <p:pic>
        <p:nvPicPr>
          <p:cNvPr id="9" name="Picture 8">
            <a:extLst>
              <a:ext uri="{FF2B5EF4-FFF2-40B4-BE49-F238E27FC236}">
                <a16:creationId xmlns:a16="http://schemas.microsoft.com/office/drawing/2014/main" id="{26A821B9-BA12-A84A-B40C-656DF622639D}"/>
              </a:ext>
            </a:extLst>
          </p:cNvPr>
          <p:cNvPicPr>
            <a:picLocks noChangeAspect="1"/>
          </p:cNvPicPr>
          <p:nvPr/>
        </p:nvPicPr>
        <p:blipFill>
          <a:blip r:embed="rId2"/>
          <a:stretch>
            <a:fillRect/>
          </a:stretch>
        </p:blipFill>
        <p:spPr>
          <a:xfrm rot="3215575">
            <a:off x="2189208" y="-548371"/>
            <a:ext cx="3599744" cy="4799659"/>
          </a:xfrm>
          <a:prstGeom prst="rect">
            <a:avLst/>
          </a:prstGeom>
        </p:spPr>
      </p:pic>
      <p:pic>
        <p:nvPicPr>
          <p:cNvPr id="10" name="Picture 9">
            <a:extLst>
              <a:ext uri="{FF2B5EF4-FFF2-40B4-BE49-F238E27FC236}">
                <a16:creationId xmlns:a16="http://schemas.microsoft.com/office/drawing/2014/main" id="{E0823D13-B85C-5C4E-A81D-D27F4DE4091D}"/>
              </a:ext>
            </a:extLst>
          </p:cNvPr>
          <p:cNvPicPr>
            <a:picLocks noChangeAspect="1"/>
          </p:cNvPicPr>
          <p:nvPr/>
        </p:nvPicPr>
        <p:blipFill>
          <a:blip r:embed="rId2"/>
          <a:stretch>
            <a:fillRect/>
          </a:stretch>
        </p:blipFill>
        <p:spPr>
          <a:xfrm rot="13997951">
            <a:off x="6070868" y="3106021"/>
            <a:ext cx="3959720" cy="5279626"/>
          </a:xfrm>
          <a:prstGeom prst="rect">
            <a:avLst/>
          </a:prstGeom>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33" t="34227" r="8287" b="14236"/>
          <a:stretch/>
        </p:blipFill>
        <p:spPr bwMode="auto">
          <a:xfrm>
            <a:off x="2520087" y="1934229"/>
            <a:ext cx="7544297" cy="371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98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2E147E-ECD1-C240-B4D0-43976E01350E}"/>
              </a:ext>
            </a:extLst>
          </p:cNvPr>
          <p:cNvSpPr/>
          <p:nvPr/>
        </p:nvSpPr>
        <p:spPr>
          <a:xfrm>
            <a:off x="0" y="0"/>
            <a:ext cx="12192000" cy="6858000"/>
          </a:xfrm>
          <a:prstGeom prst="rect">
            <a:avLst/>
          </a:prstGeom>
          <a:solidFill>
            <a:srgbClr val="CDD3FF">
              <a:alpha val="700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AADDDEA8-187A-F144-BD0A-5C955EF700E4}"/>
              </a:ext>
            </a:extLst>
          </p:cNvPr>
          <p:cNvSpPr>
            <a:spLocks noGrp="1"/>
          </p:cNvSpPr>
          <p:nvPr>
            <p:ph type="title"/>
          </p:nvPr>
        </p:nvSpPr>
        <p:spPr>
          <a:xfrm>
            <a:off x="2094449" y="2425333"/>
            <a:ext cx="8509177" cy="1897365"/>
          </a:xfrm>
        </p:spPr>
        <p:txBody>
          <a:bodyPr>
            <a:noAutofit/>
          </a:bodyPr>
          <a:lstStyle/>
          <a:p>
            <a:r>
              <a:rPr lang="en-GB" sz="2500" dirty="0">
                <a:latin typeface="Monserrat"/>
              </a:rPr>
              <a:t>Samiee, S. and Chirapanda, S (2019) ‘International marketing strategy in emerging-market exporting firms’, </a:t>
            </a:r>
            <a:r>
              <a:rPr lang="en-GB" sz="2500" i="1" dirty="0">
                <a:latin typeface="Monserrat"/>
              </a:rPr>
              <a:t>Journal of International Marketing</a:t>
            </a:r>
            <a:r>
              <a:rPr lang="en-GB" sz="2500" dirty="0">
                <a:latin typeface="Monserrat"/>
              </a:rPr>
              <a:t>, 27 (1), pp. 20-37. </a:t>
            </a:r>
          </a:p>
        </p:txBody>
      </p:sp>
      <p:sp>
        <p:nvSpPr>
          <p:cNvPr id="7" name="Date Placeholder 3">
            <a:extLst>
              <a:ext uri="{FF2B5EF4-FFF2-40B4-BE49-F238E27FC236}">
                <a16:creationId xmlns:a16="http://schemas.microsoft.com/office/drawing/2014/main" id="{D46E94E2-BD6C-1540-B4E0-FE41F955C822}"/>
              </a:ext>
            </a:extLst>
          </p:cNvPr>
          <p:cNvSpPr>
            <a:spLocks noGrp="1"/>
          </p:cNvSpPr>
          <p:nvPr>
            <p:ph type="dt" sz="half" idx="10"/>
          </p:nvPr>
        </p:nvSpPr>
        <p:spPr>
          <a:xfrm>
            <a:off x="7334509" y="6426147"/>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
        <p:nvSpPr>
          <p:cNvPr id="9" name="Title 1"/>
          <p:cNvSpPr txBox="1">
            <a:spLocks/>
          </p:cNvSpPr>
          <p:nvPr/>
        </p:nvSpPr>
        <p:spPr>
          <a:xfrm>
            <a:off x="1385454" y="507915"/>
            <a:ext cx="6965245" cy="595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b="1" dirty="0">
                <a:latin typeface="Monserrat"/>
              </a:rPr>
              <a:t>Journal article reference </a:t>
            </a:r>
          </a:p>
        </p:txBody>
      </p:sp>
      <p:sp>
        <p:nvSpPr>
          <p:cNvPr id="10" name="Down Arrow 9"/>
          <p:cNvSpPr/>
          <p:nvPr/>
        </p:nvSpPr>
        <p:spPr>
          <a:xfrm>
            <a:off x="2563514" y="2300953"/>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11"/>
          <p:cNvSpPr/>
          <p:nvPr/>
        </p:nvSpPr>
        <p:spPr>
          <a:xfrm>
            <a:off x="6316108" y="2300953"/>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a:off x="8739809" y="2326603"/>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Down Arrow 15"/>
          <p:cNvSpPr/>
          <p:nvPr/>
        </p:nvSpPr>
        <p:spPr>
          <a:xfrm flipV="1">
            <a:off x="3687004" y="3978000"/>
            <a:ext cx="264418" cy="525418"/>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251040" y="1862171"/>
            <a:ext cx="997527" cy="369332"/>
          </a:xfrm>
          <a:prstGeom prst="rect">
            <a:avLst/>
          </a:prstGeom>
          <a:noFill/>
        </p:spPr>
        <p:txBody>
          <a:bodyPr wrap="square" rtlCol="0">
            <a:spAutoFit/>
          </a:bodyPr>
          <a:lstStyle/>
          <a:p>
            <a:r>
              <a:rPr lang="en-GB" b="1" dirty="0">
                <a:solidFill>
                  <a:srgbClr val="6E77B9"/>
                </a:solidFill>
                <a:latin typeface="Monserrat"/>
              </a:rPr>
              <a:t>Authors</a:t>
            </a:r>
            <a:endParaRPr lang="en-US" dirty="0">
              <a:solidFill>
                <a:srgbClr val="6E77B9"/>
              </a:solidFill>
              <a:latin typeface="Monserrat"/>
            </a:endParaRPr>
          </a:p>
        </p:txBody>
      </p:sp>
      <p:sp>
        <p:nvSpPr>
          <p:cNvPr id="20" name="TextBox 19"/>
          <p:cNvSpPr txBox="1"/>
          <p:nvPr/>
        </p:nvSpPr>
        <p:spPr>
          <a:xfrm>
            <a:off x="5174102" y="1835162"/>
            <a:ext cx="2546181" cy="369332"/>
          </a:xfrm>
          <a:prstGeom prst="rect">
            <a:avLst/>
          </a:prstGeom>
          <a:noFill/>
        </p:spPr>
        <p:txBody>
          <a:bodyPr wrap="square" rtlCol="0">
            <a:spAutoFit/>
          </a:bodyPr>
          <a:lstStyle/>
          <a:p>
            <a:pPr algn="ctr"/>
            <a:r>
              <a:rPr lang="en-GB" b="1" dirty="0">
                <a:solidFill>
                  <a:srgbClr val="6E77B9"/>
                </a:solidFill>
                <a:latin typeface="Monserrat"/>
              </a:rPr>
              <a:t>Date</a:t>
            </a:r>
            <a:endParaRPr lang="en-US" dirty="0">
              <a:solidFill>
                <a:srgbClr val="6E77B9"/>
              </a:solidFill>
              <a:latin typeface="Monserrat"/>
            </a:endParaRPr>
          </a:p>
        </p:txBody>
      </p:sp>
      <p:sp>
        <p:nvSpPr>
          <p:cNvPr id="21" name="TextBox 20"/>
          <p:cNvSpPr txBox="1"/>
          <p:nvPr/>
        </p:nvSpPr>
        <p:spPr>
          <a:xfrm>
            <a:off x="7628881" y="1907906"/>
            <a:ext cx="2546181" cy="369332"/>
          </a:xfrm>
          <a:prstGeom prst="rect">
            <a:avLst/>
          </a:prstGeom>
          <a:noFill/>
        </p:spPr>
        <p:txBody>
          <a:bodyPr wrap="square" rtlCol="0">
            <a:spAutoFit/>
          </a:bodyPr>
          <a:lstStyle/>
          <a:p>
            <a:pPr algn="ctr"/>
            <a:r>
              <a:rPr lang="en-GB" b="1" dirty="0">
                <a:solidFill>
                  <a:srgbClr val="6E77B9"/>
                </a:solidFill>
                <a:latin typeface="Monserrat"/>
              </a:rPr>
              <a:t>Article Title</a:t>
            </a:r>
            <a:endParaRPr lang="en-US" dirty="0">
              <a:solidFill>
                <a:srgbClr val="6E77B9"/>
              </a:solidFill>
              <a:latin typeface="Monserrat"/>
            </a:endParaRPr>
          </a:p>
        </p:txBody>
      </p:sp>
      <p:sp>
        <p:nvSpPr>
          <p:cNvPr id="22" name="TextBox 21"/>
          <p:cNvSpPr txBox="1"/>
          <p:nvPr/>
        </p:nvSpPr>
        <p:spPr>
          <a:xfrm>
            <a:off x="2563514" y="4472170"/>
            <a:ext cx="2546181" cy="369332"/>
          </a:xfrm>
          <a:prstGeom prst="rect">
            <a:avLst/>
          </a:prstGeom>
          <a:noFill/>
        </p:spPr>
        <p:txBody>
          <a:bodyPr wrap="square" rtlCol="0">
            <a:spAutoFit/>
          </a:bodyPr>
          <a:lstStyle/>
          <a:p>
            <a:pPr algn="ctr"/>
            <a:r>
              <a:rPr lang="en-GB" b="1" dirty="0">
                <a:solidFill>
                  <a:srgbClr val="6E77B9"/>
                </a:solidFill>
                <a:latin typeface="Monserrat"/>
              </a:rPr>
              <a:t>Journal Name</a:t>
            </a:r>
          </a:p>
        </p:txBody>
      </p:sp>
      <p:sp>
        <p:nvSpPr>
          <p:cNvPr id="23" name="TextBox 22"/>
          <p:cNvSpPr txBox="1"/>
          <p:nvPr/>
        </p:nvSpPr>
        <p:spPr>
          <a:xfrm>
            <a:off x="5174102" y="4574002"/>
            <a:ext cx="2546181" cy="646331"/>
          </a:xfrm>
          <a:prstGeom prst="rect">
            <a:avLst/>
          </a:prstGeom>
          <a:noFill/>
        </p:spPr>
        <p:txBody>
          <a:bodyPr wrap="square" rtlCol="0">
            <a:spAutoFit/>
          </a:bodyPr>
          <a:lstStyle/>
          <a:p>
            <a:pPr algn="ctr"/>
            <a:r>
              <a:rPr lang="en-GB" b="1" dirty="0">
                <a:solidFill>
                  <a:srgbClr val="6E77B9"/>
                </a:solidFill>
                <a:latin typeface="Monserrat"/>
              </a:rPr>
              <a:t>Volume , issue and </a:t>
            </a:r>
          </a:p>
          <a:p>
            <a:pPr algn="ctr"/>
            <a:r>
              <a:rPr lang="en-GB" b="1" dirty="0">
                <a:solidFill>
                  <a:srgbClr val="6E77B9"/>
                </a:solidFill>
                <a:latin typeface="Monserrat"/>
              </a:rPr>
              <a:t>page numbers</a:t>
            </a:r>
          </a:p>
        </p:txBody>
      </p:sp>
      <p:sp>
        <p:nvSpPr>
          <p:cNvPr id="26" name="Down Arrow 25"/>
          <p:cNvSpPr/>
          <p:nvPr/>
        </p:nvSpPr>
        <p:spPr>
          <a:xfrm flipV="1">
            <a:off x="6158047" y="3955654"/>
            <a:ext cx="264418" cy="525418"/>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7489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2E147E-ECD1-C240-B4D0-43976E01350E}"/>
              </a:ext>
            </a:extLst>
          </p:cNvPr>
          <p:cNvSpPr/>
          <p:nvPr/>
        </p:nvSpPr>
        <p:spPr>
          <a:xfrm>
            <a:off x="0" y="0"/>
            <a:ext cx="12192000" cy="6858000"/>
          </a:xfrm>
          <a:prstGeom prst="rect">
            <a:avLst/>
          </a:prstGeom>
          <a:solidFill>
            <a:srgbClr val="CDD3FF">
              <a:alpha val="700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AADDDEA8-187A-F144-BD0A-5C955EF700E4}"/>
              </a:ext>
            </a:extLst>
          </p:cNvPr>
          <p:cNvSpPr>
            <a:spLocks noGrp="1"/>
          </p:cNvSpPr>
          <p:nvPr>
            <p:ph type="title"/>
          </p:nvPr>
        </p:nvSpPr>
        <p:spPr>
          <a:xfrm>
            <a:off x="1039091" y="2539082"/>
            <a:ext cx="10520462" cy="1897365"/>
          </a:xfrm>
        </p:spPr>
        <p:txBody>
          <a:bodyPr>
            <a:noAutofit/>
          </a:bodyPr>
          <a:lstStyle/>
          <a:p>
            <a:r>
              <a:rPr lang="en-GB" sz="2500" dirty="0">
                <a:latin typeface="Monserrat"/>
              </a:rPr>
              <a:t>Department for Business, Innovation and Skills (2011) </a:t>
            </a:r>
            <a:r>
              <a:rPr lang="en-GB" sz="2500" i="1" dirty="0">
                <a:latin typeface="Monserrat"/>
              </a:rPr>
              <a:t>UK research base most productive in the world.</a:t>
            </a:r>
            <a:r>
              <a:rPr lang="en-GB" sz="2500" dirty="0">
                <a:latin typeface="Monserrat"/>
              </a:rPr>
              <a:t> Available at: </a:t>
            </a:r>
            <a:br>
              <a:rPr lang="en-GB" sz="2500" dirty="0">
                <a:latin typeface="Monserrat"/>
              </a:rPr>
            </a:br>
            <a:r>
              <a:rPr lang="en-GB" sz="2500" dirty="0">
                <a:latin typeface="Monserrat"/>
              </a:rPr>
              <a:t>http://www.bis.gov.uk/news/topstories/2011/Oct/UK-research-base-most-productive -in-the-world (Accessed: 31 July 2020).</a:t>
            </a:r>
          </a:p>
        </p:txBody>
      </p:sp>
      <p:sp>
        <p:nvSpPr>
          <p:cNvPr id="7" name="Date Placeholder 3">
            <a:extLst>
              <a:ext uri="{FF2B5EF4-FFF2-40B4-BE49-F238E27FC236}">
                <a16:creationId xmlns:a16="http://schemas.microsoft.com/office/drawing/2014/main" id="{D46E94E2-BD6C-1540-B4E0-FE41F955C822}"/>
              </a:ext>
            </a:extLst>
          </p:cNvPr>
          <p:cNvSpPr>
            <a:spLocks noGrp="1"/>
          </p:cNvSpPr>
          <p:nvPr>
            <p:ph type="dt" sz="half" idx="10"/>
          </p:nvPr>
        </p:nvSpPr>
        <p:spPr>
          <a:xfrm>
            <a:off x="722870" y="651266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t>MCAST</a:t>
            </a:r>
            <a:r>
              <a:rPr lang="en-US" dirty="0"/>
              <a:t> - Malta College of Arts, Science &amp; Technology</a:t>
            </a:r>
          </a:p>
        </p:txBody>
      </p:sp>
      <p:sp>
        <p:nvSpPr>
          <p:cNvPr id="9" name="Title 1"/>
          <p:cNvSpPr txBox="1">
            <a:spLocks/>
          </p:cNvSpPr>
          <p:nvPr/>
        </p:nvSpPr>
        <p:spPr>
          <a:xfrm>
            <a:off x="1272531" y="494063"/>
            <a:ext cx="6965245" cy="595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b="1" dirty="0">
                <a:latin typeface="Monserrat"/>
              </a:rPr>
              <a:t>Website reference </a:t>
            </a:r>
          </a:p>
        </p:txBody>
      </p:sp>
      <p:sp>
        <p:nvSpPr>
          <p:cNvPr id="10" name="Down Arrow 9"/>
          <p:cNvSpPr/>
          <p:nvPr/>
        </p:nvSpPr>
        <p:spPr>
          <a:xfrm>
            <a:off x="2563514" y="2300953"/>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11"/>
          <p:cNvSpPr/>
          <p:nvPr/>
        </p:nvSpPr>
        <p:spPr>
          <a:xfrm>
            <a:off x="7335634" y="2286989"/>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a:off x="9618522" y="2300953"/>
            <a:ext cx="262168" cy="498060"/>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Down Arrow 15"/>
          <p:cNvSpPr/>
          <p:nvPr/>
        </p:nvSpPr>
        <p:spPr>
          <a:xfrm flipV="1">
            <a:off x="2751068" y="4238885"/>
            <a:ext cx="264418" cy="525418"/>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153861" y="1869379"/>
            <a:ext cx="1177999" cy="369332"/>
          </a:xfrm>
          <a:prstGeom prst="rect">
            <a:avLst/>
          </a:prstGeom>
          <a:noFill/>
        </p:spPr>
        <p:txBody>
          <a:bodyPr wrap="square" rtlCol="0">
            <a:spAutoFit/>
          </a:bodyPr>
          <a:lstStyle/>
          <a:p>
            <a:r>
              <a:rPr lang="en-GB" b="1" dirty="0">
                <a:solidFill>
                  <a:srgbClr val="6E77B9"/>
                </a:solidFill>
                <a:latin typeface="Monserrat"/>
              </a:rPr>
              <a:t>Author/s</a:t>
            </a:r>
            <a:endParaRPr lang="en-US" dirty="0">
              <a:solidFill>
                <a:srgbClr val="6E77B9"/>
              </a:solidFill>
              <a:latin typeface="Monserrat"/>
            </a:endParaRPr>
          </a:p>
        </p:txBody>
      </p:sp>
      <p:sp>
        <p:nvSpPr>
          <p:cNvPr id="20" name="TextBox 19"/>
          <p:cNvSpPr txBox="1"/>
          <p:nvPr/>
        </p:nvSpPr>
        <p:spPr>
          <a:xfrm>
            <a:off x="6193628" y="1835877"/>
            <a:ext cx="2546181" cy="369332"/>
          </a:xfrm>
          <a:prstGeom prst="rect">
            <a:avLst/>
          </a:prstGeom>
          <a:noFill/>
        </p:spPr>
        <p:txBody>
          <a:bodyPr wrap="square" rtlCol="0">
            <a:spAutoFit/>
          </a:bodyPr>
          <a:lstStyle/>
          <a:p>
            <a:pPr algn="ctr"/>
            <a:r>
              <a:rPr lang="en-GB" b="1" dirty="0">
                <a:solidFill>
                  <a:srgbClr val="6E77B9"/>
                </a:solidFill>
                <a:latin typeface="Monserrat"/>
              </a:rPr>
              <a:t>Date</a:t>
            </a:r>
            <a:endParaRPr lang="en-US" dirty="0">
              <a:solidFill>
                <a:srgbClr val="6E77B9"/>
              </a:solidFill>
              <a:latin typeface="Monserrat"/>
            </a:endParaRPr>
          </a:p>
        </p:txBody>
      </p:sp>
      <p:sp>
        <p:nvSpPr>
          <p:cNvPr id="21" name="TextBox 20"/>
          <p:cNvSpPr txBox="1"/>
          <p:nvPr/>
        </p:nvSpPr>
        <p:spPr>
          <a:xfrm>
            <a:off x="9285190" y="1864655"/>
            <a:ext cx="831896" cy="369332"/>
          </a:xfrm>
          <a:prstGeom prst="rect">
            <a:avLst/>
          </a:prstGeom>
          <a:noFill/>
        </p:spPr>
        <p:txBody>
          <a:bodyPr wrap="square" rtlCol="0">
            <a:spAutoFit/>
          </a:bodyPr>
          <a:lstStyle/>
          <a:p>
            <a:pPr algn="ctr"/>
            <a:r>
              <a:rPr lang="en-GB" b="1" dirty="0">
                <a:solidFill>
                  <a:srgbClr val="6E77B9"/>
                </a:solidFill>
                <a:latin typeface="Monserrat"/>
              </a:rPr>
              <a:t>Title</a:t>
            </a:r>
            <a:endParaRPr lang="en-US" dirty="0">
              <a:solidFill>
                <a:srgbClr val="6E77B9"/>
              </a:solidFill>
              <a:latin typeface="Monserrat"/>
            </a:endParaRPr>
          </a:p>
        </p:txBody>
      </p:sp>
      <p:sp>
        <p:nvSpPr>
          <p:cNvPr id="22" name="TextBox 21"/>
          <p:cNvSpPr txBox="1"/>
          <p:nvPr/>
        </p:nvSpPr>
        <p:spPr>
          <a:xfrm>
            <a:off x="1610186" y="4777793"/>
            <a:ext cx="2546181" cy="369332"/>
          </a:xfrm>
          <a:prstGeom prst="rect">
            <a:avLst/>
          </a:prstGeom>
          <a:noFill/>
        </p:spPr>
        <p:txBody>
          <a:bodyPr wrap="square" rtlCol="0">
            <a:spAutoFit/>
          </a:bodyPr>
          <a:lstStyle/>
          <a:p>
            <a:pPr algn="ctr"/>
            <a:r>
              <a:rPr lang="en-GB" b="1" dirty="0">
                <a:solidFill>
                  <a:srgbClr val="6E77B9"/>
                </a:solidFill>
                <a:latin typeface="Monserrat"/>
              </a:rPr>
              <a:t>URL </a:t>
            </a:r>
          </a:p>
        </p:txBody>
      </p:sp>
      <p:sp>
        <p:nvSpPr>
          <p:cNvPr id="23" name="TextBox 22"/>
          <p:cNvSpPr txBox="1"/>
          <p:nvPr/>
        </p:nvSpPr>
        <p:spPr>
          <a:xfrm>
            <a:off x="5209874" y="4764302"/>
            <a:ext cx="2546181" cy="369332"/>
          </a:xfrm>
          <a:prstGeom prst="rect">
            <a:avLst/>
          </a:prstGeom>
          <a:noFill/>
        </p:spPr>
        <p:txBody>
          <a:bodyPr wrap="square" rtlCol="0">
            <a:spAutoFit/>
          </a:bodyPr>
          <a:lstStyle/>
          <a:p>
            <a:pPr algn="ctr"/>
            <a:r>
              <a:rPr lang="en-GB" b="1" dirty="0">
                <a:solidFill>
                  <a:srgbClr val="6E77B9"/>
                </a:solidFill>
                <a:latin typeface="Monserrat"/>
              </a:rPr>
              <a:t>Date you viewed it</a:t>
            </a:r>
          </a:p>
        </p:txBody>
      </p:sp>
      <p:sp>
        <p:nvSpPr>
          <p:cNvPr id="26" name="Down Arrow 25"/>
          <p:cNvSpPr/>
          <p:nvPr/>
        </p:nvSpPr>
        <p:spPr>
          <a:xfrm flipV="1">
            <a:off x="5963791" y="4201014"/>
            <a:ext cx="264418" cy="525418"/>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002625" y="5419345"/>
            <a:ext cx="4432775" cy="784830"/>
          </a:xfrm>
          <a:prstGeom prst="rect">
            <a:avLst/>
          </a:prstGeom>
          <a:solidFill>
            <a:srgbClr val="000043"/>
          </a:solidFill>
        </p:spPr>
        <p:txBody>
          <a:bodyPr wrap="square" rtlCol="0">
            <a:spAutoFit/>
          </a:bodyPr>
          <a:lstStyle/>
          <a:p>
            <a:pPr algn="just"/>
            <a:r>
              <a:rPr lang="en-GB" sz="1500" b="1" dirty="0">
                <a:solidFill>
                  <a:srgbClr val="CDD3FF"/>
                </a:solidFill>
                <a:latin typeface="Monserrat"/>
              </a:rPr>
              <a:t>If you are unable to find a year, look for the date of last update or a copyright year at the bottom of the page</a:t>
            </a:r>
          </a:p>
        </p:txBody>
      </p:sp>
      <p:sp>
        <p:nvSpPr>
          <p:cNvPr id="24" name="TextBox 23"/>
          <p:cNvSpPr txBox="1"/>
          <p:nvPr/>
        </p:nvSpPr>
        <p:spPr>
          <a:xfrm>
            <a:off x="7126778" y="550393"/>
            <a:ext cx="4432775" cy="784830"/>
          </a:xfrm>
          <a:prstGeom prst="rect">
            <a:avLst/>
          </a:prstGeom>
          <a:solidFill>
            <a:srgbClr val="000043"/>
          </a:solidFill>
        </p:spPr>
        <p:txBody>
          <a:bodyPr wrap="square" rtlCol="0">
            <a:spAutoFit/>
          </a:bodyPr>
          <a:lstStyle/>
          <a:p>
            <a:pPr algn="just"/>
            <a:r>
              <a:rPr lang="en-GB" sz="1500" b="1" dirty="0">
                <a:solidFill>
                  <a:srgbClr val="CDD3FF"/>
                </a:solidFill>
                <a:latin typeface="Monserrat"/>
              </a:rPr>
              <a:t>Web pages often do not have named authors so you can use the name of the organisation responsible for the site if necessary</a:t>
            </a:r>
          </a:p>
        </p:txBody>
      </p:sp>
    </p:spTree>
    <p:extLst>
      <p:ext uri="{BB962C8B-B14F-4D97-AF65-F5344CB8AC3E}">
        <p14:creationId xmlns:p14="http://schemas.microsoft.com/office/powerpoint/2010/main" val="70932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083594-EA49-3A44-BF16-CFC067C849B8}"/>
              </a:ext>
            </a:extLst>
          </p:cNvPr>
          <p:cNvPicPr>
            <a:picLocks noChangeAspect="1"/>
          </p:cNvPicPr>
          <p:nvPr/>
        </p:nvPicPr>
        <p:blipFill>
          <a:blip r:embed="rId3"/>
          <a:stretch>
            <a:fillRect/>
          </a:stretch>
        </p:blipFill>
        <p:spPr>
          <a:xfrm rot="20843977">
            <a:off x="3379170" y="371458"/>
            <a:ext cx="3599744" cy="4799659"/>
          </a:xfrm>
          <a:prstGeom prst="rect">
            <a:avLst/>
          </a:prstGeom>
        </p:spPr>
      </p:pic>
      <p:pic>
        <p:nvPicPr>
          <p:cNvPr id="8" name="Picture 7">
            <a:extLst>
              <a:ext uri="{FF2B5EF4-FFF2-40B4-BE49-F238E27FC236}">
                <a16:creationId xmlns:a16="http://schemas.microsoft.com/office/drawing/2014/main" id="{102BC9BC-53DA-BF42-B768-3C612F21A546}"/>
              </a:ext>
            </a:extLst>
          </p:cNvPr>
          <p:cNvPicPr>
            <a:picLocks noChangeAspect="1"/>
          </p:cNvPicPr>
          <p:nvPr/>
        </p:nvPicPr>
        <p:blipFill>
          <a:blip r:embed="rId4"/>
          <a:stretch>
            <a:fillRect/>
          </a:stretch>
        </p:blipFill>
        <p:spPr>
          <a:xfrm rot="20843269">
            <a:off x="2679208" y="2991989"/>
            <a:ext cx="2663086" cy="3588159"/>
          </a:xfrm>
          <a:prstGeom prst="rect">
            <a:avLst/>
          </a:prstGeom>
        </p:spPr>
      </p:pic>
      <p:sp>
        <p:nvSpPr>
          <p:cNvPr id="15" name="TextBox 14">
            <a:extLst>
              <a:ext uri="{FF2B5EF4-FFF2-40B4-BE49-F238E27FC236}">
                <a16:creationId xmlns:a16="http://schemas.microsoft.com/office/drawing/2014/main" id="{7A0C0356-E2BB-1244-897C-C4D22767F8EF}"/>
              </a:ext>
            </a:extLst>
          </p:cNvPr>
          <p:cNvSpPr txBox="1"/>
          <p:nvPr/>
        </p:nvSpPr>
        <p:spPr>
          <a:xfrm>
            <a:off x="-136813" y="645202"/>
            <a:ext cx="6945333"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14D76BE-0010-4C33-84DB-D559E03804B5}"/>
              </a:ext>
            </a:extLst>
          </p:cNvPr>
          <p:cNvSpPr txBox="1"/>
          <p:nvPr/>
        </p:nvSpPr>
        <p:spPr>
          <a:xfrm>
            <a:off x="370114" y="2810327"/>
            <a:ext cx="430893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dirty="0">
                <a:latin typeface="Monserrat"/>
                <a:ea typeface="Verdana" panose="020B0604030504040204" pitchFamily="34" charset="0"/>
              </a:rPr>
              <a:t>Reference Styles</a:t>
            </a:r>
            <a:endParaRPr lang="en-US" sz="2500" b="1" dirty="0">
              <a:latin typeface="Monserrat"/>
              <a:ea typeface="Verdana" panose="020B0604030504040204" pitchFamily="34" charset="0"/>
              <a:cs typeface="Calibri"/>
            </a:endParaRPr>
          </a:p>
        </p:txBody>
      </p:sp>
      <p:sp>
        <p:nvSpPr>
          <p:cNvPr id="3" name="TextBox 2">
            <a:extLst>
              <a:ext uri="{FF2B5EF4-FFF2-40B4-BE49-F238E27FC236}">
                <a16:creationId xmlns:a16="http://schemas.microsoft.com/office/drawing/2014/main" id="{AA21CAAC-DA55-436F-8EEF-8384032205D7}"/>
              </a:ext>
            </a:extLst>
          </p:cNvPr>
          <p:cNvSpPr txBox="1"/>
          <p:nvPr/>
        </p:nvSpPr>
        <p:spPr>
          <a:xfrm>
            <a:off x="5179043" y="817559"/>
            <a:ext cx="6591549"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70D820A4-695F-4058-B4B4-F027F5821D35}"/>
              </a:ext>
            </a:extLst>
          </p:cNvPr>
          <p:cNvSpPr txBox="1"/>
          <p:nvPr/>
        </p:nvSpPr>
        <p:spPr>
          <a:xfrm>
            <a:off x="4679044" y="1848757"/>
            <a:ext cx="7269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dirty="0">
              <a:latin typeface="Monserrat"/>
              <a:cs typeface="Calibri"/>
            </a:endParaRPr>
          </a:p>
        </p:txBody>
      </p:sp>
      <p:sp>
        <p:nvSpPr>
          <p:cNvPr id="5" name="TextBox 4">
            <a:extLst>
              <a:ext uri="{FF2B5EF4-FFF2-40B4-BE49-F238E27FC236}">
                <a16:creationId xmlns:a16="http://schemas.microsoft.com/office/drawing/2014/main" id="{E8228259-090B-4087-8FA3-1ADAAB766F84}"/>
              </a:ext>
            </a:extLst>
          </p:cNvPr>
          <p:cNvSpPr txBox="1"/>
          <p:nvPr/>
        </p:nvSpPr>
        <p:spPr>
          <a:xfrm>
            <a:off x="5556738" y="1580397"/>
            <a:ext cx="659154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latin typeface="Monserrat"/>
              <a:ea typeface="Verdana" panose="020B0604030504040204" pitchFamily="34" charset="0"/>
            </a:endParaRPr>
          </a:p>
          <a:p>
            <a:r>
              <a:rPr lang="en-GB" sz="2400" dirty="0">
                <a:latin typeface="Monserrat"/>
                <a:ea typeface="Verdana" panose="020B0604030504040204" pitchFamily="34" charset="0"/>
              </a:rPr>
              <a:t>There are </a:t>
            </a:r>
            <a:r>
              <a:rPr lang="en-GB" sz="2400" b="1" dirty="0">
                <a:latin typeface="Monserrat"/>
                <a:ea typeface="Verdana" panose="020B0604030504040204" pitchFamily="34" charset="0"/>
              </a:rPr>
              <a:t>various</a:t>
            </a:r>
            <a:r>
              <a:rPr lang="en-GB" sz="2400" dirty="0">
                <a:latin typeface="Monserrat"/>
                <a:ea typeface="Verdana" panose="020B0604030504040204" pitchFamily="34" charset="0"/>
              </a:rPr>
              <a:t> reference styles.</a:t>
            </a:r>
          </a:p>
          <a:p>
            <a:endParaRPr lang="en-GB" sz="2400" dirty="0">
              <a:latin typeface="Monserrat"/>
              <a:ea typeface="Verdana" panose="020B0604030504040204" pitchFamily="34" charset="0"/>
            </a:endParaRPr>
          </a:p>
          <a:p>
            <a:r>
              <a:rPr lang="en-GB" sz="2400" dirty="0">
                <a:latin typeface="Monserrat"/>
                <a:ea typeface="Verdana" panose="020B0604030504040204" pitchFamily="34" charset="0"/>
              </a:rPr>
              <a:t>The </a:t>
            </a:r>
            <a:r>
              <a:rPr lang="en-GB" sz="2400" b="1" dirty="0">
                <a:latin typeface="Monserrat"/>
                <a:ea typeface="Verdana" panose="020B0604030504040204" pitchFamily="34" charset="0"/>
              </a:rPr>
              <a:t>choice</a:t>
            </a:r>
            <a:r>
              <a:rPr lang="en-GB" sz="2400" dirty="0">
                <a:latin typeface="Monserrat"/>
                <a:ea typeface="Verdana" panose="020B0604030504040204" pitchFamily="34" charset="0"/>
              </a:rPr>
              <a:t> of referencing style is dictated by the institute wherein you are conducting your research studies. </a:t>
            </a:r>
          </a:p>
          <a:p>
            <a:endParaRPr lang="en-GB" sz="2400" dirty="0">
              <a:latin typeface="Monserrat"/>
              <a:ea typeface="Verdana" panose="020B0604030504040204" pitchFamily="34" charset="0"/>
            </a:endParaRPr>
          </a:p>
          <a:p>
            <a:r>
              <a:rPr lang="en-GB" sz="2400" dirty="0">
                <a:latin typeface="Monserrat"/>
                <a:ea typeface="Verdana" panose="020B0604030504040204" pitchFamily="34" charset="0"/>
              </a:rPr>
              <a:t>These are indicated in the appendices to Doc 099 ‘MCAST Academic Integrity Policy and Procedure’ </a:t>
            </a:r>
            <a:r>
              <a:rPr lang="en-GB" sz="2400" b="1" dirty="0">
                <a:latin typeface="Monserrat"/>
                <a:ea typeface="Verdana" panose="020B0604030504040204" pitchFamily="34" charset="0"/>
                <a:hlinkClick r:id="rId5"/>
              </a:rPr>
              <a:t>https://www.mcast.edu.mt/college-documents/</a:t>
            </a:r>
            <a:r>
              <a:rPr lang="en-GB" sz="2400" dirty="0">
                <a:latin typeface="Monserrat"/>
                <a:ea typeface="Verdana" panose="020B0604030504040204" pitchFamily="34" charset="0"/>
              </a:rPr>
              <a:t>.</a:t>
            </a:r>
          </a:p>
        </p:txBody>
      </p:sp>
      <p:sp>
        <p:nvSpPr>
          <p:cNvPr id="9"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8066803" y="6550104"/>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3898308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2E147E-ECD1-C240-B4D0-43976E01350E}"/>
              </a:ext>
            </a:extLst>
          </p:cNvPr>
          <p:cNvSpPr/>
          <p:nvPr/>
        </p:nvSpPr>
        <p:spPr>
          <a:xfrm>
            <a:off x="0" y="0"/>
            <a:ext cx="12192000" cy="6858000"/>
          </a:xfrm>
          <a:prstGeom prst="rect">
            <a:avLst/>
          </a:prstGeom>
          <a:solidFill>
            <a:srgbClr val="CDD3FF">
              <a:alpha val="700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52699" y="3441294"/>
            <a:ext cx="10739828" cy="2308324"/>
          </a:xfrm>
          <a:prstGeom prst="rect">
            <a:avLst/>
          </a:prstGeom>
          <a:solidFill>
            <a:srgbClr val="000043"/>
          </a:solidFill>
        </p:spPr>
        <p:txBody>
          <a:bodyPr wrap="square" rtlCol="0">
            <a:spAutoFit/>
          </a:bodyPr>
          <a:lstStyle/>
          <a:p>
            <a:pPr algn="just"/>
            <a:endParaRPr lang="en-GB" dirty="0">
              <a:solidFill>
                <a:srgbClr val="CDD3FF"/>
              </a:solidFill>
              <a:latin typeface="Monserrat"/>
            </a:endParaRPr>
          </a:p>
          <a:p>
            <a:pPr algn="just"/>
            <a:endParaRPr lang="en-GB" dirty="0">
              <a:solidFill>
                <a:srgbClr val="CDD3FF"/>
              </a:solidFill>
              <a:latin typeface="Monserrat"/>
            </a:endParaRPr>
          </a:p>
          <a:p>
            <a:pPr algn="just"/>
            <a:endParaRPr lang="en-GB" dirty="0">
              <a:solidFill>
                <a:srgbClr val="CDD3FF"/>
              </a:solidFill>
              <a:latin typeface="Monserrat"/>
            </a:endParaRPr>
          </a:p>
          <a:p>
            <a:pPr algn="just"/>
            <a:r>
              <a:rPr lang="en-GB" dirty="0">
                <a:solidFill>
                  <a:srgbClr val="CDD3FF"/>
                </a:solidFill>
                <a:latin typeface="Monserrat"/>
              </a:rPr>
              <a:t>Naughton, S 2018, </a:t>
            </a:r>
            <a:r>
              <a:rPr lang="en-GB" i="1" dirty="0">
                <a:solidFill>
                  <a:srgbClr val="CDD3FF"/>
                </a:solidFill>
                <a:latin typeface="Monserrat"/>
              </a:rPr>
              <a:t>Seminar 7: Transforming organisations: strategy, structure &amp; design</a:t>
            </a:r>
            <a:r>
              <a:rPr lang="en-GB" dirty="0">
                <a:solidFill>
                  <a:srgbClr val="CDD3FF"/>
                </a:solidFill>
                <a:latin typeface="Monserrat"/>
              </a:rPr>
              <a:t>, lecture notes, Organisation Change Management BMO6624, Victoria University, delivered 21 May 2018. </a:t>
            </a:r>
          </a:p>
          <a:p>
            <a:pPr algn="just"/>
            <a:endParaRPr lang="en-GB" dirty="0">
              <a:solidFill>
                <a:srgbClr val="CDD3FF"/>
              </a:solidFill>
              <a:latin typeface="Monserrat"/>
            </a:endParaRPr>
          </a:p>
          <a:p>
            <a:pPr algn="just"/>
            <a:endParaRPr lang="en-GB" dirty="0">
              <a:solidFill>
                <a:srgbClr val="CDD3FF"/>
              </a:solidFill>
              <a:latin typeface="Monserrat"/>
            </a:endParaRPr>
          </a:p>
          <a:p>
            <a:pPr algn="just"/>
            <a:endParaRPr lang="en-GB" dirty="0">
              <a:solidFill>
                <a:srgbClr val="CDD3FF"/>
              </a:solidFill>
              <a:latin typeface="Monserrat"/>
            </a:endParaRPr>
          </a:p>
        </p:txBody>
      </p:sp>
      <p:sp>
        <p:nvSpPr>
          <p:cNvPr id="7" name="Date Placeholder 3">
            <a:extLst>
              <a:ext uri="{FF2B5EF4-FFF2-40B4-BE49-F238E27FC236}">
                <a16:creationId xmlns:a16="http://schemas.microsoft.com/office/drawing/2014/main" id="{D46E94E2-BD6C-1540-B4E0-FE41F955C822}"/>
              </a:ext>
            </a:extLst>
          </p:cNvPr>
          <p:cNvSpPr>
            <a:spLocks noGrp="1"/>
          </p:cNvSpPr>
          <p:nvPr>
            <p:ph type="dt" sz="half" idx="10"/>
          </p:nvPr>
        </p:nvSpPr>
        <p:spPr>
          <a:xfrm>
            <a:off x="722870" y="651266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t>MCAST</a:t>
            </a:r>
            <a:r>
              <a:rPr lang="en-US" dirty="0"/>
              <a:t> - Malta College of Arts, Science &amp; Technology</a:t>
            </a:r>
          </a:p>
        </p:txBody>
      </p:sp>
      <p:sp>
        <p:nvSpPr>
          <p:cNvPr id="9" name="Title 1"/>
          <p:cNvSpPr txBox="1">
            <a:spLocks/>
          </p:cNvSpPr>
          <p:nvPr/>
        </p:nvSpPr>
        <p:spPr>
          <a:xfrm>
            <a:off x="1272531" y="494063"/>
            <a:ext cx="6965245" cy="595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onserrat"/>
              </a:rPr>
              <a:t>Lecturer notes</a:t>
            </a:r>
            <a:endParaRPr lang="en-GB" sz="3100" b="1" dirty="0">
              <a:latin typeface="Monserrat"/>
            </a:endParaRPr>
          </a:p>
        </p:txBody>
      </p:sp>
      <p:sp>
        <p:nvSpPr>
          <p:cNvPr id="12" name="Down Arrow 11"/>
          <p:cNvSpPr/>
          <p:nvPr/>
        </p:nvSpPr>
        <p:spPr>
          <a:xfrm>
            <a:off x="1320873" y="3994435"/>
            <a:ext cx="262168" cy="32799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205105" y="3489010"/>
            <a:ext cx="2546181" cy="553998"/>
          </a:xfrm>
          <a:prstGeom prst="rect">
            <a:avLst/>
          </a:prstGeom>
          <a:noFill/>
        </p:spPr>
        <p:txBody>
          <a:bodyPr wrap="square" rtlCol="0">
            <a:spAutoFit/>
          </a:bodyPr>
          <a:lstStyle/>
          <a:p>
            <a:pPr algn="ctr"/>
            <a:r>
              <a:rPr lang="en-GB" sz="1500" b="1" dirty="0">
                <a:solidFill>
                  <a:srgbClr val="6E77B9"/>
                </a:solidFill>
                <a:latin typeface="Monserrat"/>
              </a:rPr>
              <a:t>Author </a:t>
            </a:r>
          </a:p>
          <a:p>
            <a:pPr algn="ctr"/>
            <a:r>
              <a:rPr lang="en-GB" sz="1500" b="1" dirty="0">
                <a:solidFill>
                  <a:srgbClr val="6E77B9"/>
                </a:solidFill>
                <a:latin typeface="Monserrat"/>
              </a:rPr>
              <a:t>(if stated) </a:t>
            </a:r>
          </a:p>
        </p:txBody>
      </p:sp>
      <p:sp>
        <p:nvSpPr>
          <p:cNvPr id="25" name="Title 1">
            <a:extLst>
              <a:ext uri="{FF2B5EF4-FFF2-40B4-BE49-F238E27FC236}">
                <a16:creationId xmlns:a16="http://schemas.microsoft.com/office/drawing/2014/main" id="{AADDDEA8-187A-F144-BD0A-5C955EF700E4}"/>
              </a:ext>
            </a:extLst>
          </p:cNvPr>
          <p:cNvSpPr>
            <a:spLocks noGrp="1"/>
          </p:cNvSpPr>
          <p:nvPr>
            <p:ph type="title"/>
          </p:nvPr>
        </p:nvSpPr>
        <p:spPr>
          <a:xfrm>
            <a:off x="1272531" y="1109547"/>
            <a:ext cx="10280073" cy="679597"/>
          </a:xfrm>
        </p:spPr>
        <p:txBody>
          <a:bodyPr>
            <a:noAutofit/>
          </a:bodyPr>
          <a:lstStyle/>
          <a:p>
            <a:r>
              <a:rPr lang="en-GB" sz="1800" dirty="0">
                <a:latin typeface="Monserrat"/>
              </a:rPr>
              <a:t>The basics of a Reference List entry for lecture notes: </a:t>
            </a:r>
            <a:br>
              <a:rPr lang="en-GB" sz="1800" dirty="0">
                <a:latin typeface="Monserrat"/>
              </a:rPr>
            </a:br>
            <a:endParaRPr lang="en-GB" sz="1800" dirty="0">
              <a:latin typeface="Monserrat"/>
            </a:endParaRPr>
          </a:p>
        </p:txBody>
      </p:sp>
      <p:sp>
        <p:nvSpPr>
          <p:cNvPr id="28" name="Title 1">
            <a:extLst>
              <a:ext uri="{FF2B5EF4-FFF2-40B4-BE49-F238E27FC236}">
                <a16:creationId xmlns:a16="http://schemas.microsoft.com/office/drawing/2014/main" id="{AADDDEA8-187A-F144-BD0A-5C955EF700E4}"/>
              </a:ext>
            </a:extLst>
          </p:cNvPr>
          <p:cNvSpPr txBox="1">
            <a:spLocks/>
          </p:cNvSpPr>
          <p:nvPr/>
        </p:nvSpPr>
        <p:spPr>
          <a:xfrm>
            <a:off x="1272531" y="2323367"/>
            <a:ext cx="10280073" cy="679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GB" sz="1800" dirty="0">
                <a:latin typeface="Monserrat"/>
              </a:rPr>
              <a:t>Author or authors. The surname is followed by first initials. </a:t>
            </a:r>
          </a:p>
          <a:p>
            <a:pPr marL="342900" indent="-342900">
              <a:buFont typeface="Arial" panose="020B0604020202020204" pitchFamily="34" charset="0"/>
              <a:buChar char="•"/>
            </a:pPr>
            <a:r>
              <a:rPr lang="en-GB" sz="1800" dirty="0">
                <a:latin typeface="Monserrat"/>
              </a:rPr>
              <a:t>Year </a:t>
            </a:r>
          </a:p>
          <a:p>
            <a:pPr marL="342900" indent="-342900">
              <a:buFont typeface="Arial" panose="020B0604020202020204" pitchFamily="34" charset="0"/>
              <a:buChar char="•"/>
            </a:pPr>
            <a:r>
              <a:rPr lang="en-GB" sz="1800" dirty="0">
                <a:latin typeface="Monserrat"/>
              </a:rPr>
              <a:t>Title (in italics)</a:t>
            </a:r>
          </a:p>
          <a:p>
            <a:pPr marL="342900" indent="-342900">
              <a:buFont typeface="Arial" panose="020B0604020202020204" pitchFamily="34" charset="0"/>
              <a:buChar char="•"/>
            </a:pPr>
            <a:r>
              <a:rPr lang="en-GB" sz="1800" dirty="0">
                <a:latin typeface="Monserrat"/>
              </a:rPr>
              <a:t>Description of format</a:t>
            </a:r>
          </a:p>
          <a:p>
            <a:pPr marL="342900" indent="-342900">
              <a:buFont typeface="Arial" panose="020B0604020202020204" pitchFamily="34" charset="0"/>
              <a:buChar char="•"/>
            </a:pPr>
            <a:r>
              <a:rPr lang="en-GB" sz="1800" dirty="0">
                <a:latin typeface="Monserrat"/>
              </a:rPr>
              <a:t>Unit name and Unit code</a:t>
            </a:r>
          </a:p>
          <a:p>
            <a:pPr marL="342900" indent="-342900">
              <a:buFont typeface="Arial" panose="020B0604020202020204" pitchFamily="34" charset="0"/>
              <a:buChar char="•"/>
            </a:pPr>
            <a:r>
              <a:rPr lang="en-GB" sz="1800" dirty="0">
                <a:latin typeface="Monserrat"/>
              </a:rPr>
              <a:t>University </a:t>
            </a:r>
          </a:p>
          <a:p>
            <a:pPr marL="342900" indent="-342900">
              <a:buFont typeface="Arial" panose="020B0604020202020204" pitchFamily="34" charset="0"/>
              <a:buChar char="•"/>
            </a:pPr>
            <a:r>
              <a:rPr lang="en-GB" sz="1800" dirty="0">
                <a:latin typeface="Monserrat"/>
              </a:rPr>
              <a:t>Date lecture was delivered </a:t>
            </a:r>
          </a:p>
          <a:p>
            <a:endParaRPr lang="en-GB" sz="1800" dirty="0">
              <a:latin typeface="Monserrat"/>
            </a:endParaRPr>
          </a:p>
          <a:p>
            <a:pPr marL="342900" indent="-342900">
              <a:buFont typeface="Arial" panose="020B0604020202020204" pitchFamily="34" charset="0"/>
              <a:buChar char="•"/>
            </a:pPr>
            <a:endParaRPr lang="en-GB" sz="1800" dirty="0">
              <a:latin typeface="Monserrat"/>
            </a:endParaRPr>
          </a:p>
        </p:txBody>
      </p:sp>
      <p:sp>
        <p:nvSpPr>
          <p:cNvPr id="30" name="Down Arrow 29"/>
          <p:cNvSpPr/>
          <p:nvPr/>
        </p:nvSpPr>
        <p:spPr>
          <a:xfrm>
            <a:off x="2429765" y="3986906"/>
            <a:ext cx="262168" cy="32799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own Arrow 30"/>
          <p:cNvSpPr/>
          <p:nvPr/>
        </p:nvSpPr>
        <p:spPr>
          <a:xfrm>
            <a:off x="3384355" y="3986906"/>
            <a:ext cx="262168" cy="32799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10597290" y="3975308"/>
            <a:ext cx="262168" cy="32799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Down Arrow 33"/>
          <p:cNvSpPr/>
          <p:nvPr/>
        </p:nvSpPr>
        <p:spPr>
          <a:xfrm flipV="1">
            <a:off x="2387793" y="4888074"/>
            <a:ext cx="258958" cy="39461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Down Arrow 34"/>
          <p:cNvSpPr/>
          <p:nvPr/>
        </p:nvSpPr>
        <p:spPr>
          <a:xfrm flipV="1">
            <a:off x="6012526" y="4880639"/>
            <a:ext cx="258958" cy="39461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own Arrow 35"/>
          <p:cNvSpPr/>
          <p:nvPr/>
        </p:nvSpPr>
        <p:spPr>
          <a:xfrm flipV="1">
            <a:off x="8507361" y="4880188"/>
            <a:ext cx="258958" cy="394616"/>
          </a:xfrm>
          <a:prstGeom prst="downArrow">
            <a:avLst/>
          </a:prstGeom>
          <a:solidFill>
            <a:srgbClr val="6E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1278009" y="3638534"/>
            <a:ext cx="2546181" cy="323165"/>
          </a:xfrm>
          <a:prstGeom prst="rect">
            <a:avLst/>
          </a:prstGeom>
          <a:noFill/>
        </p:spPr>
        <p:txBody>
          <a:bodyPr wrap="square" rtlCol="0">
            <a:spAutoFit/>
          </a:bodyPr>
          <a:lstStyle/>
          <a:p>
            <a:pPr algn="ctr"/>
            <a:r>
              <a:rPr lang="en-GB" sz="1500" b="1" dirty="0">
                <a:solidFill>
                  <a:srgbClr val="6E77B9"/>
                </a:solidFill>
                <a:latin typeface="Monserrat"/>
              </a:rPr>
              <a:t>Year</a:t>
            </a:r>
          </a:p>
        </p:txBody>
      </p:sp>
      <p:sp>
        <p:nvSpPr>
          <p:cNvPr id="38" name="TextBox 37"/>
          <p:cNvSpPr txBox="1"/>
          <p:nvPr/>
        </p:nvSpPr>
        <p:spPr>
          <a:xfrm>
            <a:off x="2242348" y="3571442"/>
            <a:ext cx="2546181" cy="323165"/>
          </a:xfrm>
          <a:prstGeom prst="rect">
            <a:avLst/>
          </a:prstGeom>
          <a:noFill/>
        </p:spPr>
        <p:txBody>
          <a:bodyPr wrap="square" rtlCol="0">
            <a:spAutoFit/>
          </a:bodyPr>
          <a:lstStyle/>
          <a:p>
            <a:pPr algn="ctr"/>
            <a:r>
              <a:rPr lang="en-GB" sz="1500" b="1" dirty="0">
                <a:solidFill>
                  <a:srgbClr val="6E77B9"/>
                </a:solidFill>
                <a:latin typeface="Monserrat"/>
              </a:rPr>
              <a:t>Title</a:t>
            </a:r>
          </a:p>
        </p:txBody>
      </p:sp>
      <p:sp>
        <p:nvSpPr>
          <p:cNvPr id="39" name="TextBox 38"/>
          <p:cNvSpPr txBox="1"/>
          <p:nvPr/>
        </p:nvSpPr>
        <p:spPr>
          <a:xfrm>
            <a:off x="9455283" y="3625659"/>
            <a:ext cx="2546181" cy="323165"/>
          </a:xfrm>
          <a:prstGeom prst="rect">
            <a:avLst/>
          </a:prstGeom>
          <a:noFill/>
        </p:spPr>
        <p:txBody>
          <a:bodyPr wrap="square" rtlCol="0">
            <a:spAutoFit/>
          </a:bodyPr>
          <a:lstStyle/>
          <a:p>
            <a:pPr algn="ctr"/>
            <a:r>
              <a:rPr lang="en-GB" sz="1500" b="1" dirty="0">
                <a:solidFill>
                  <a:srgbClr val="6E77B9"/>
                </a:solidFill>
                <a:latin typeface="Monserrat"/>
              </a:rPr>
              <a:t>Format</a:t>
            </a:r>
          </a:p>
        </p:txBody>
      </p:sp>
      <p:sp>
        <p:nvSpPr>
          <p:cNvPr id="40" name="TextBox 39"/>
          <p:cNvSpPr txBox="1"/>
          <p:nvPr/>
        </p:nvSpPr>
        <p:spPr>
          <a:xfrm>
            <a:off x="790643" y="5330213"/>
            <a:ext cx="3453258" cy="323165"/>
          </a:xfrm>
          <a:prstGeom prst="rect">
            <a:avLst/>
          </a:prstGeom>
          <a:noFill/>
        </p:spPr>
        <p:txBody>
          <a:bodyPr wrap="square" rtlCol="0">
            <a:spAutoFit/>
          </a:bodyPr>
          <a:lstStyle/>
          <a:p>
            <a:pPr algn="ctr"/>
            <a:r>
              <a:rPr lang="en-GB" sz="1500" b="1" dirty="0">
                <a:solidFill>
                  <a:srgbClr val="6E77B9"/>
                </a:solidFill>
                <a:latin typeface="Monserrat"/>
              </a:rPr>
              <a:t>Subject unit title and code</a:t>
            </a:r>
          </a:p>
        </p:txBody>
      </p:sp>
      <p:sp>
        <p:nvSpPr>
          <p:cNvPr id="41" name="TextBox 40"/>
          <p:cNvSpPr txBox="1"/>
          <p:nvPr/>
        </p:nvSpPr>
        <p:spPr>
          <a:xfrm>
            <a:off x="4868914" y="5346477"/>
            <a:ext cx="2546181" cy="323165"/>
          </a:xfrm>
          <a:prstGeom prst="rect">
            <a:avLst/>
          </a:prstGeom>
          <a:noFill/>
        </p:spPr>
        <p:txBody>
          <a:bodyPr wrap="square" rtlCol="0">
            <a:spAutoFit/>
          </a:bodyPr>
          <a:lstStyle/>
          <a:p>
            <a:pPr algn="ctr"/>
            <a:r>
              <a:rPr lang="en-GB" sz="1500" b="1" dirty="0">
                <a:solidFill>
                  <a:srgbClr val="6E77B9"/>
                </a:solidFill>
                <a:latin typeface="Monserrat"/>
              </a:rPr>
              <a:t>University</a:t>
            </a:r>
          </a:p>
        </p:txBody>
      </p:sp>
      <p:sp>
        <p:nvSpPr>
          <p:cNvPr id="42" name="TextBox 41"/>
          <p:cNvSpPr txBox="1"/>
          <p:nvPr/>
        </p:nvSpPr>
        <p:spPr>
          <a:xfrm>
            <a:off x="7363749" y="5339466"/>
            <a:ext cx="2546181" cy="323165"/>
          </a:xfrm>
          <a:prstGeom prst="rect">
            <a:avLst/>
          </a:prstGeom>
          <a:noFill/>
        </p:spPr>
        <p:txBody>
          <a:bodyPr wrap="square" rtlCol="0">
            <a:spAutoFit/>
          </a:bodyPr>
          <a:lstStyle/>
          <a:p>
            <a:pPr algn="ctr"/>
            <a:r>
              <a:rPr lang="en-GB" sz="1500" b="1" dirty="0">
                <a:solidFill>
                  <a:srgbClr val="6E77B9"/>
                </a:solidFill>
                <a:latin typeface="Monserrat"/>
              </a:rPr>
              <a:t>Date</a:t>
            </a:r>
          </a:p>
        </p:txBody>
      </p:sp>
      <p:sp>
        <p:nvSpPr>
          <p:cNvPr id="43" name="TextBox 42"/>
          <p:cNvSpPr txBox="1"/>
          <p:nvPr/>
        </p:nvSpPr>
        <p:spPr>
          <a:xfrm>
            <a:off x="-172367" y="6034823"/>
            <a:ext cx="10769657" cy="323165"/>
          </a:xfrm>
          <a:prstGeom prst="rect">
            <a:avLst/>
          </a:prstGeom>
          <a:noFill/>
        </p:spPr>
        <p:txBody>
          <a:bodyPr wrap="square" rtlCol="0">
            <a:spAutoFit/>
          </a:bodyPr>
          <a:lstStyle/>
          <a:p>
            <a:pPr algn="ctr"/>
            <a:r>
              <a:rPr lang="en-GB" sz="1500" b="1" dirty="0">
                <a:solidFill>
                  <a:srgbClr val="6E77B9"/>
                </a:solidFill>
                <a:latin typeface="Monserrat"/>
              </a:rPr>
              <a:t>Note: Not all lecturers allow the use of referencing of their lectures/slide material. Please check with them first.</a:t>
            </a:r>
          </a:p>
        </p:txBody>
      </p:sp>
    </p:spTree>
    <p:extLst>
      <p:ext uri="{BB962C8B-B14F-4D97-AF65-F5344CB8AC3E}">
        <p14:creationId xmlns:p14="http://schemas.microsoft.com/office/powerpoint/2010/main" val="79533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B873B-4C32-C944-7491-4F3F5DFF73AC}"/>
              </a:ext>
            </a:extLst>
          </p:cNvPr>
          <p:cNvSpPr/>
          <p:nvPr/>
        </p:nvSpPr>
        <p:spPr>
          <a:xfrm>
            <a:off x="0" y="0"/>
            <a:ext cx="12192000" cy="6858000"/>
          </a:xfrm>
          <a:prstGeom prst="rect">
            <a:avLst/>
          </a:prstGeom>
          <a:solidFill>
            <a:srgbClr val="CDD3FF">
              <a:alpha val="700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extBox 41">
            <a:extLst>
              <a:ext uri="{FF2B5EF4-FFF2-40B4-BE49-F238E27FC236}">
                <a16:creationId xmlns:a16="http://schemas.microsoft.com/office/drawing/2014/main" id="{BD89CFF3-B8CF-A517-F749-CD6DE920F6C4}"/>
              </a:ext>
            </a:extLst>
          </p:cNvPr>
          <p:cNvGraphicFramePr/>
          <p:nvPr>
            <p:extLst>
              <p:ext uri="{D42A27DB-BD31-4B8C-83A1-F6EECF244321}">
                <p14:modId xmlns:p14="http://schemas.microsoft.com/office/powerpoint/2010/main" val="2013812667"/>
              </p:ext>
            </p:extLst>
          </p:nvPr>
        </p:nvGraphicFramePr>
        <p:xfrm>
          <a:off x="223508" y="1345680"/>
          <a:ext cx="5872492" cy="4405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A6F9626-0535-2B47-330E-104D6C951073}"/>
              </a:ext>
            </a:extLst>
          </p:cNvPr>
          <p:cNvSpPr>
            <a:spLocks noGrp="1"/>
          </p:cNvSpPr>
          <p:nvPr>
            <p:ph type="title"/>
          </p:nvPr>
        </p:nvSpPr>
        <p:spPr>
          <a:xfrm>
            <a:off x="769256" y="217516"/>
            <a:ext cx="6965245" cy="595193"/>
          </a:xfrm>
        </p:spPr>
        <p:txBody>
          <a:bodyPr>
            <a:normAutofit/>
          </a:bodyPr>
          <a:lstStyle/>
          <a:p>
            <a:r>
              <a:rPr lang="en-US" sz="2800" b="1" dirty="0">
                <a:latin typeface="Monserrat"/>
              </a:rPr>
              <a:t>Elements of an AI reference</a:t>
            </a:r>
            <a:endParaRPr lang="en-GB" sz="2500" b="1" dirty="0">
              <a:latin typeface="Monserrat"/>
            </a:endParaRPr>
          </a:p>
        </p:txBody>
      </p:sp>
      <p:sp>
        <p:nvSpPr>
          <p:cNvPr id="3" name="TextBox 2">
            <a:extLst>
              <a:ext uri="{FF2B5EF4-FFF2-40B4-BE49-F238E27FC236}">
                <a16:creationId xmlns:a16="http://schemas.microsoft.com/office/drawing/2014/main" id="{591DA19A-3E99-EE3F-B4D2-BA11C0C13760}"/>
              </a:ext>
            </a:extLst>
          </p:cNvPr>
          <p:cNvSpPr txBox="1"/>
          <p:nvPr/>
        </p:nvSpPr>
        <p:spPr>
          <a:xfrm>
            <a:off x="6797161" y="525308"/>
            <a:ext cx="5115110" cy="6170920"/>
          </a:xfrm>
          <a:prstGeom prst="rect">
            <a:avLst/>
          </a:prstGeom>
          <a:noFill/>
        </p:spPr>
        <p:txBody>
          <a:bodyPr wrap="square" rtlCol="0">
            <a:spAutoFit/>
          </a:bodyPr>
          <a:lstStyle/>
          <a:p>
            <a:r>
              <a:rPr lang="en-US" sz="1050" b="1" dirty="0"/>
              <a:t>Harvard</a:t>
            </a:r>
          </a:p>
          <a:p>
            <a:pPr>
              <a:spcAft>
                <a:spcPts val="300"/>
              </a:spcAft>
            </a:pPr>
            <a:r>
              <a:rPr lang="en-US" sz="1050" dirty="0"/>
              <a:t>1. OpenAI (2024) </a:t>
            </a:r>
            <a:r>
              <a:rPr lang="en-US" sz="1050" i="1" dirty="0"/>
              <a:t>ChatGPT response to prompt “Explain the principles of circular economy in sustainable supply chains”, </a:t>
            </a:r>
            <a:r>
              <a:rPr lang="en-US" sz="1050" i="1" dirty="0" err="1"/>
              <a:t>analysed</a:t>
            </a:r>
            <a:r>
              <a:rPr lang="en-US" sz="1050" i="1" dirty="0"/>
              <a:t> in the sustainability discussion.</a:t>
            </a:r>
            <a:r>
              <a:rPr lang="en-US" sz="1050" dirty="0"/>
              <a:t> Generated 10 February 2024.</a:t>
            </a:r>
          </a:p>
          <a:p>
            <a:pPr>
              <a:spcAft>
                <a:spcPts val="300"/>
              </a:spcAft>
            </a:pPr>
            <a:r>
              <a:rPr lang="en-US" sz="1050" dirty="0"/>
              <a:t>2. Anthropic (2024) </a:t>
            </a:r>
            <a:r>
              <a:rPr lang="en-US" sz="1050" i="1" dirty="0"/>
              <a:t>Claude-generated business case scenario on </a:t>
            </a:r>
            <a:r>
              <a:rPr lang="en-US" sz="1050" i="1" dirty="0" err="1"/>
              <a:t>organisational</a:t>
            </a:r>
            <a:r>
              <a:rPr lang="en-US" sz="1050" i="1" dirty="0"/>
              <a:t> change management </a:t>
            </a:r>
            <a:r>
              <a:rPr lang="en-US" sz="1050" i="1" dirty="0" err="1"/>
              <a:t>analysed</a:t>
            </a:r>
            <a:r>
              <a:rPr lang="en-US" sz="1050" i="1" dirty="0"/>
              <a:t> in the management case study.</a:t>
            </a:r>
            <a:r>
              <a:rPr lang="en-US" sz="1050" dirty="0"/>
              <a:t> Generated 3 March 2024.</a:t>
            </a:r>
          </a:p>
          <a:p>
            <a:pPr>
              <a:spcAft>
                <a:spcPts val="300"/>
              </a:spcAft>
            </a:pPr>
            <a:r>
              <a:rPr lang="en-US" sz="1050" dirty="0"/>
              <a:t>3. Midjourney (2024) </a:t>
            </a:r>
            <a:r>
              <a:rPr lang="en-US" sz="1050" i="1" dirty="0"/>
              <a:t>AI-generated image from prompt “Surreal landscape inspired by Mediterranean architecture and organic forms”, used as visual reference in the concept development stage of the artwork.</a:t>
            </a:r>
            <a:r>
              <a:rPr lang="en-US" sz="1050" dirty="0"/>
              <a:t> Generated 15 April 2024. </a:t>
            </a:r>
          </a:p>
          <a:p>
            <a:pPr>
              <a:spcAft>
                <a:spcPts val="300"/>
              </a:spcAft>
            </a:pPr>
            <a:r>
              <a:rPr lang="en-US" sz="1050" dirty="0"/>
              <a:t>4. Google (2024) </a:t>
            </a:r>
            <a:r>
              <a:rPr lang="en-US" sz="1050" i="1" dirty="0"/>
              <a:t>Gemini response to prompt “Identify key digital marketing strategies for small businesses”, </a:t>
            </a:r>
            <a:r>
              <a:rPr lang="en-US" sz="1050" i="1" dirty="0" err="1"/>
              <a:t>analysed</a:t>
            </a:r>
            <a:r>
              <a:rPr lang="en-US" sz="1050" i="1" dirty="0"/>
              <a:t> in the marketing strategy evaluation.</a:t>
            </a:r>
            <a:r>
              <a:rPr lang="en-US" sz="1050" dirty="0"/>
              <a:t> Generated 18 March 2024.</a:t>
            </a:r>
          </a:p>
          <a:p>
            <a:pPr marL="171450" indent="-171450">
              <a:buFont typeface="Arial" panose="020B0604020202020204" pitchFamily="34" charset="0"/>
              <a:buChar char="•"/>
            </a:pPr>
            <a:endParaRPr lang="en-US" sz="1050" dirty="0"/>
          </a:p>
          <a:p>
            <a:r>
              <a:rPr lang="en-US" sz="1050" b="1" dirty="0"/>
              <a:t>APA</a:t>
            </a:r>
          </a:p>
          <a:p>
            <a:pPr>
              <a:spcAft>
                <a:spcPts val="300"/>
              </a:spcAft>
            </a:pPr>
            <a:r>
              <a:rPr lang="en-US" sz="1050" dirty="0"/>
              <a:t>1. </a:t>
            </a:r>
            <a:r>
              <a:rPr lang="en-US" sz="1050" dirty="0" err="1"/>
              <a:t>DeepL</a:t>
            </a:r>
            <a:r>
              <a:rPr lang="en-US" sz="1050" dirty="0"/>
              <a:t>. (2024). </a:t>
            </a:r>
            <a:r>
              <a:rPr lang="en-US" sz="1050" i="1" dirty="0"/>
              <a:t>AI translation of “Energía </a:t>
            </a:r>
            <a:r>
              <a:rPr lang="en-US" sz="1050" i="1" dirty="0" err="1"/>
              <a:t>renovable</a:t>
            </a:r>
            <a:r>
              <a:rPr lang="en-US" sz="1050" i="1" dirty="0"/>
              <a:t> y </a:t>
            </a:r>
            <a:r>
              <a:rPr lang="en-US" sz="1050" i="1" dirty="0" err="1"/>
              <a:t>sostenibilidad</a:t>
            </a:r>
            <a:r>
              <a:rPr lang="en-US" sz="1050" i="1" dirty="0"/>
              <a:t>” from Spanish to English.</a:t>
            </a:r>
          </a:p>
          <a:p>
            <a:pPr>
              <a:spcAft>
                <a:spcPts val="300"/>
              </a:spcAft>
            </a:pPr>
            <a:r>
              <a:rPr lang="en-US" sz="1050" dirty="0"/>
              <a:t>2. OpenAI. (2024). </a:t>
            </a:r>
            <a:r>
              <a:rPr lang="en-US" sz="1050" i="1" dirty="0"/>
              <a:t>ChatGPT response to prompt “Explain the benefits of formative assessment in higher education,” </a:t>
            </a:r>
            <a:r>
              <a:rPr lang="en-US" sz="1050" i="1" dirty="0" err="1"/>
              <a:t>analysed</a:t>
            </a:r>
            <a:r>
              <a:rPr lang="en-US" sz="1050" i="1" dirty="0"/>
              <a:t> in the discussion on assessment strategies.</a:t>
            </a:r>
            <a:r>
              <a:rPr lang="en-US" sz="1050" dirty="0"/>
              <a:t> Generated February 10, 2024.</a:t>
            </a:r>
          </a:p>
          <a:p>
            <a:pPr>
              <a:spcAft>
                <a:spcPts val="300"/>
              </a:spcAft>
            </a:pPr>
            <a:r>
              <a:rPr lang="en-US" sz="1050" dirty="0"/>
              <a:t>3. Google. (2024). </a:t>
            </a:r>
            <a:r>
              <a:rPr lang="en-US" sz="1050" i="1" dirty="0"/>
              <a:t>Gemini response to prompt “Describe the role of patient-</a:t>
            </a:r>
            <a:r>
              <a:rPr lang="en-US" sz="1050" i="1" dirty="0" err="1"/>
              <a:t>centred</a:t>
            </a:r>
            <a:r>
              <a:rPr lang="en-US" sz="1050" i="1" dirty="0"/>
              <a:t> care in healthcare practice,” </a:t>
            </a:r>
            <a:r>
              <a:rPr lang="en-US" sz="1050" i="1" dirty="0" err="1"/>
              <a:t>analysed</a:t>
            </a:r>
            <a:r>
              <a:rPr lang="en-US" sz="1050" i="1" dirty="0"/>
              <a:t> in the healthcare ethics discussion.</a:t>
            </a:r>
            <a:r>
              <a:rPr lang="en-US" sz="1050" dirty="0"/>
              <a:t> Generated March 18, 2024.</a:t>
            </a:r>
          </a:p>
          <a:p>
            <a:pPr>
              <a:spcAft>
                <a:spcPts val="300"/>
              </a:spcAft>
            </a:pPr>
            <a:r>
              <a:rPr lang="en-US" sz="1050" dirty="0"/>
              <a:t>4. Perplexity AI. (2024). </a:t>
            </a:r>
            <a:r>
              <a:rPr lang="en-US" sz="1050" i="1" dirty="0"/>
              <a:t>AI-generated overview of the influence of social media algorithms on public opinion, evaluated in the media analysis section.</a:t>
            </a:r>
            <a:r>
              <a:rPr lang="en-US" sz="1050" dirty="0"/>
              <a:t> Generated April 12, 2024.</a:t>
            </a:r>
          </a:p>
          <a:p>
            <a:endParaRPr lang="en-US" sz="1050" dirty="0"/>
          </a:p>
          <a:p>
            <a:endParaRPr lang="en-US" sz="1050" dirty="0"/>
          </a:p>
          <a:p>
            <a:r>
              <a:rPr lang="en-US" sz="1050" b="1" dirty="0"/>
              <a:t>IEEE</a:t>
            </a:r>
          </a:p>
          <a:p>
            <a:pPr>
              <a:spcAft>
                <a:spcPts val="300"/>
              </a:spcAft>
            </a:pPr>
            <a:r>
              <a:rPr lang="en-US" sz="1050" dirty="0"/>
              <a:t>[1]   OpenAI, </a:t>
            </a:r>
            <a:r>
              <a:rPr lang="en-US" sz="1050" i="1" dirty="0"/>
              <a:t>DALL·E generated image “Futuristic smart door illustration”</a:t>
            </a:r>
            <a:r>
              <a:rPr lang="en-US" sz="1050" dirty="0"/>
              <a:t>, May 2024.</a:t>
            </a:r>
          </a:p>
          <a:p>
            <a:pPr>
              <a:spcAft>
                <a:spcPts val="300"/>
              </a:spcAft>
            </a:pPr>
            <a:r>
              <a:rPr lang="en-US" sz="1050" dirty="0"/>
              <a:t>[2]   Anthropic, </a:t>
            </a:r>
            <a:r>
              <a:rPr lang="en-US" sz="1050" i="1" dirty="0"/>
              <a:t>Claude-generated Python code for a sorting algorithm</a:t>
            </a:r>
            <a:r>
              <a:rPr lang="en-US" sz="1050" dirty="0"/>
              <a:t>, Mar. 3, 2024.</a:t>
            </a:r>
            <a:br>
              <a:rPr lang="en-US" sz="1050" dirty="0"/>
            </a:br>
            <a:r>
              <a:rPr lang="en-US" sz="1050" dirty="0"/>
              <a:t>[3]   Google, </a:t>
            </a:r>
            <a:r>
              <a:rPr lang="en-US" sz="1050" i="1" dirty="0"/>
              <a:t>Gemini response to prompt “Explain the operating principles of photovoltaic solar panels” used to support the system description in the solar energy design section</a:t>
            </a:r>
            <a:r>
              <a:rPr lang="en-US" sz="1050" dirty="0"/>
              <a:t>, Mar. 18, 2024.</a:t>
            </a:r>
          </a:p>
          <a:p>
            <a:pPr>
              <a:spcAft>
                <a:spcPts val="300"/>
              </a:spcAft>
            </a:pPr>
            <a:r>
              <a:rPr lang="en-US" sz="1050" dirty="0"/>
              <a:t>[4]   Perplexity AI, </a:t>
            </a:r>
            <a:r>
              <a:rPr lang="en-US" sz="1050" i="1" dirty="0"/>
              <a:t>AI-generated network security breach scenario used as a simulation case study in the cybersecurity risk assessment</a:t>
            </a:r>
            <a:r>
              <a:rPr lang="en-US" sz="1050" dirty="0"/>
              <a:t>, Apr. 12, 2024.</a:t>
            </a:r>
          </a:p>
          <a:p>
            <a:endParaRPr lang="en-MT" sz="1050" dirty="0"/>
          </a:p>
        </p:txBody>
      </p:sp>
      <p:cxnSp>
        <p:nvCxnSpPr>
          <p:cNvPr id="7" name="Straight Connector 6">
            <a:extLst>
              <a:ext uri="{FF2B5EF4-FFF2-40B4-BE49-F238E27FC236}">
                <a16:creationId xmlns:a16="http://schemas.microsoft.com/office/drawing/2014/main" id="{5C6FA689-416B-D6CA-B669-C911913E414C}"/>
              </a:ext>
            </a:extLst>
          </p:cNvPr>
          <p:cNvCxnSpPr/>
          <p:nvPr/>
        </p:nvCxnSpPr>
        <p:spPr>
          <a:xfrm>
            <a:off x="6585527" y="110836"/>
            <a:ext cx="0" cy="674716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570AF8-3053-0DFE-914D-1B5A9B342635}"/>
              </a:ext>
            </a:extLst>
          </p:cNvPr>
          <p:cNvSpPr txBox="1"/>
          <p:nvPr/>
        </p:nvSpPr>
        <p:spPr>
          <a:xfrm>
            <a:off x="106218" y="6269214"/>
            <a:ext cx="6373091" cy="415498"/>
          </a:xfrm>
          <a:prstGeom prst="rect">
            <a:avLst/>
          </a:prstGeom>
          <a:noFill/>
        </p:spPr>
        <p:txBody>
          <a:bodyPr wrap="square" rtlCol="0">
            <a:spAutoFit/>
          </a:bodyPr>
          <a:lstStyle/>
          <a:p>
            <a:r>
              <a:rPr lang="en-US" sz="1050" b="1" dirty="0">
                <a:solidFill>
                  <a:srgbClr val="6E77B9"/>
                </a:solidFill>
                <a:latin typeface="Monserrat"/>
              </a:rPr>
              <a:t>Note: When relevant to the academic work (e.g., research methods, AI analysis, or design development), the prompt used to generate the AI output may be briefly described within the reference or in an appendix.</a:t>
            </a:r>
            <a:endParaRPr lang="en-MT" sz="1050" b="1" dirty="0">
              <a:solidFill>
                <a:srgbClr val="6E77B9"/>
              </a:solidFill>
              <a:latin typeface="Monserrat"/>
            </a:endParaRPr>
          </a:p>
        </p:txBody>
      </p:sp>
    </p:spTree>
    <p:extLst>
      <p:ext uri="{BB962C8B-B14F-4D97-AF65-F5344CB8AC3E}">
        <p14:creationId xmlns:p14="http://schemas.microsoft.com/office/powerpoint/2010/main" val="1125595261"/>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083594-EA49-3A44-BF16-CFC067C849B8}"/>
              </a:ext>
            </a:extLst>
          </p:cNvPr>
          <p:cNvPicPr>
            <a:picLocks noChangeAspect="1"/>
          </p:cNvPicPr>
          <p:nvPr/>
        </p:nvPicPr>
        <p:blipFill>
          <a:blip r:embed="rId3"/>
          <a:stretch>
            <a:fillRect/>
          </a:stretch>
        </p:blipFill>
        <p:spPr>
          <a:xfrm rot="20843977">
            <a:off x="3379170" y="371458"/>
            <a:ext cx="3599744" cy="4799659"/>
          </a:xfrm>
          <a:prstGeom prst="rect">
            <a:avLst/>
          </a:prstGeom>
        </p:spPr>
      </p:pic>
      <p:pic>
        <p:nvPicPr>
          <p:cNvPr id="8" name="Picture 7">
            <a:extLst>
              <a:ext uri="{FF2B5EF4-FFF2-40B4-BE49-F238E27FC236}">
                <a16:creationId xmlns:a16="http://schemas.microsoft.com/office/drawing/2014/main" id="{102BC9BC-53DA-BF42-B768-3C612F21A546}"/>
              </a:ext>
            </a:extLst>
          </p:cNvPr>
          <p:cNvPicPr>
            <a:picLocks noChangeAspect="1"/>
          </p:cNvPicPr>
          <p:nvPr/>
        </p:nvPicPr>
        <p:blipFill>
          <a:blip r:embed="rId4"/>
          <a:stretch>
            <a:fillRect/>
          </a:stretch>
        </p:blipFill>
        <p:spPr>
          <a:xfrm rot="20843269">
            <a:off x="2679208" y="2991989"/>
            <a:ext cx="2663086" cy="3588159"/>
          </a:xfrm>
          <a:prstGeom prst="rect">
            <a:avLst/>
          </a:prstGeom>
        </p:spPr>
      </p:pic>
      <p:sp>
        <p:nvSpPr>
          <p:cNvPr id="15" name="TextBox 14">
            <a:extLst>
              <a:ext uri="{FF2B5EF4-FFF2-40B4-BE49-F238E27FC236}">
                <a16:creationId xmlns:a16="http://schemas.microsoft.com/office/drawing/2014/main" id="{7A0C0356-E2BB-1244-897C-C4D22767F8EF}"/>
              </a:ext>
            </a:extLst>
          </p:cNvPr>
          <p:cNvSpPr txBox="1"/>
          <p:nvPr/>
        </p:nvSpPr>
        <p:spPr>
          <a:xfrm>
            <a:off x="-136813" y="645202"/>
            <a:ext cx="6945333"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14D76BE-0010-4C33-84DB-D559E03804B5}"/>
              </a:ext>
            </a:extLst>
          </p:cNvPr>
          <p:cNvSpPr txBox="1"/>
          <p:nvPr/>
        </p:nvSpPr>
        <p:spPr>
          <a:xfrm>
            <a:off x="291983" y="2257000"/>
            <a:ext cx="4308930"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Monserrat"/>
              </a:rPr>
              <a:t>Reference List and Bibliography</a:t>
            </a:r>
          </a:p>
          <a:p>
            <a:r>
              <a:rPr lang="en-GB" b="1" dirty="0">
                <a:latin typeface="Monserrat"/>
                <a:ea typeface="Verdana" panose="020B0604030504040204" pitchFamily="34" charset="0"/>
              </a:rPr>
              <a:t>Doc 100 Dissertation Guidelines </a:t>
            </a:r>
            <a:r>
              <a:rPr lang="en-GB" b="1" dirty="0">
                <a:latin typeface="Monserrat"/>
                <a:ea typeface="Verdana" panose="020B0604030504040204" pitchFamily="34" charset="0"/>
                <a:hlinkClick r:id="rId5"/>
              </a:rPr>
              <a:t>https://www.mcast.edu.mt/college-documents/</a:t>
            </a:r>
            <a:endParaRPr lang="en-GB" b="1" dirty="0">
              <a:latin typeface="Monserrat"/>
              <a:ea typeface="Verdana" panose="020B0604030504040204" pitchFamily="34" charset="0"/>
            </a:endParaRPr>
          </a:p>
          <a:p>
            <a:endParaRPr lang="en-US" sz="2500" b="1" dirty="0">
              <a:latin typeface="Monserrat"/>
              <a:ea typeface="Verdana" panose="020B0604030504040204" pitchFamily="34" charset="0"/>
              <a:cs typeface="Calibri"/>
            </a:endParaRPr>
          </a:p>
        </p:txBody>
      </p:sp>
      <p:sp>
        <p:nvSpPr>
          <p:cNvPr id="3" name="TextBox 2">
            <a:extLst>
              <a:ext uri="{FF2B5EF4-FFF2-40B4-BE49-F238E27FC236}">
                <a16:creationId xmlns:a16="http://schemas.microsoft.com/office/drawing/2014/main" id="{AA21CAAC-DA55-436F-8EEF-8384032205D7}"/>
              </a:ext>
            </a:extLst>
          </p:cNvPr>
          <p:cNvSpPr txBox="1"/>
          <p:nvPr/>
        </p:nvSpPr>
        <p:spPr>
          <a:xfrm>
            <a:off x="5179043" y="817559"/>
            <a:ext cx="6591549"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70D820A4-695F-4058-B4B4-F027F5821D35}"/>
              </a:ext>
            </a:extLst>
          </p:cNvPr>
          <p:cNvSpPr txBox="1"/>
          <p:nvPr/>
        </p:nvSpPr>
        <p:spPr>
          <a:xfrm>
            <a:off x="4679044" y="1848757"/>
            <a:ext cx="7269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dirty="0">
              <a:latin typeface="Monserrat"/>
              <a:cs typeface="Calibri"/>
            </a:endParaRPr>
          </a:p>
        </p:txBody>
      </p:sp>
      <p:sp>
        <p:nvSpPr>
          <p:cNvPr id="5" name="TextBox 4">
            <a:extLst>
              <a:ext uri="{FF2B5EF4-FFF2-40B4-BE49-F238E27FC236}">
                <a16:creationId xmlns:a16="http://schemas.microsoft.com/office/drawing/2014/main" id="{E8228259-090B-4087-8FA3-1ADAAB766F84}"/>
              </a:ext>
            </a:extLst>
          </p:cNvPr>
          <p:cNvSpPr txBox="1"/>
          <p:nvPr/>
        </p:nvSpPr>
        <p:spPr>
          <a:xfrm>
            <a:off x="6312071" y="817559"/>
            <a:ext cx="564605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Monserrat"/>
                <a:ea typeface="Verdana" panose="020B0604030504040204" pitchFamily="34" charset="0"/>
              </a:rPr>
              <a:t>The </a:t>
            </a:r>
            <a:r>
              <a:rPr lang="en-GB" sz="2400" b="1" dirty="0">
                <a:latin typeface="Monserrat"/>
                <a:ea typeface="Verdana" panose="020B0604030504040204" pitchFamily="34" charset="0"/>
              </a:rPr>
              <a:t>References</a:t>
            </a:r>
            <a:r>
              <a:rPr lang="en-GB" sz="2400" dirty="0">
                <a:latin typeface="Monserrat"/>
                <a:ea typeface="Verdana" panose="020B0604030504040204" pitchFamily="34" charset="0"/>
              </a:rPr>
              <a:t> list is only comprised of references to those items actually cited, consistently formatted with the required referencing style.</a:t>
            </a:r>
          </a:p>
          <a:p>
            <a:endParaRPr lang="en-GB" sz="2400" dirty="0">
              <a:latin typeface="Monserrat"/>
              <a:ea typeface="Verdana" panose="020B0604030504040204" pitchFamily="34" charset="0"/>
            </a:endParaRPr>
          </a:p>
          <a:p>
            <a:r>
              <a:rPr lang="en-GB" sz="2400" dirty="0">
                <a:latin typeface="Monserrat"/>
                <a:ea typeface="Verdana" panose="020B0604030504040204" pitchFamily="34" charset="0"/>
              </a:rPr>
              <a:t>A </a:t>
            </a:r>
            <a:r>
              <a:rPr lang="en-GB" sz="2400" b="1" dirty="0">
                <a:latin typeface="Monserrat"/>
                <a:ea typeface="Verdana" panose="020B0604030504040204" pitchFamily="34" charset="0"/>
              </a:rPr>
              <a:t>Bibliography</a:t>
            </a:r>
            <a:r>
              <a:rPr lang="en-GB" sz="2400" dirty="0">
                <a:latin typeface="Monserrat"/>
                <a:ea typeface="Verdana" panose="020B0604030504040204" pitchFamily="34" charset="0"/>
              </a:rPr>
              <a:t> is a list of all of the sources used (whether referenced or not) in the research process. All sources are to be consistently formatted with the required referencing style. </a:t>
            </a:r>
          </a:p>
          <a:p>
            <a:endParaRPr lang="en-GB" sz="2400" dirty="0">
              <a:latin typeface="Monserrat"/>
              <a:ea typeface="Verdana" panose="020B0604030504040204" pitchFamily="34" charset="0"/>
            </a:endParaRPr>
          </a:p>
          <a:p>
            <a:r>
              <a:rPr lang="en-GB" sz="2400" dirty="0">
                <a:latin typeface="Monserrat"/>
                <a:ea typeface="Verdana" panose="020B0604030504040204" pitchFamily="34" charset="0"/>
              </a:rPr>
              <a:t>You will be guided as to what is required, a reference list or a bibliography, by your institute.</a:t>
            </a:r>
          </a:p>
        </p:txBody>
      </p:sp>
      <p:sp>
        <p:nvSpPr>
          <p:cNvPr id="9"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8066803" y="6536036"/>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310659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469028A-DEBC-BA26-A6E6-9ECBEB952465}"/>
              </a:ext>
            </a:extLst>
          </p:cNvPr>
          <p:cNvSpPr>
            <a:spLocks noGrp="1"/>
          </p:cNvSpPr>
          <p:nvPr>
            <p:ph idx="1"/>
          </p:nvPr>
        </p:nvSpPr>
        <p:spPr>
          <a:xfrm>
            <a:off x="732660" y="1502813"/>
            <a:ext cx="10903528" cy="4309078"/>
          </a:xfrm>
        </p:spPr>
        <p:txBody>
          <a:bodyPr>
            <a:normAutofit/>
          </a:bodyPr>
          <a:lstStyle/>
          <a:p>
            <a:pPr marL="0" indent="0">
              <a:buNone/>
            </a:pPr>
            <a:r>
              <a:rPr lang="en-GB" sz="2200" dirty="0">
                <a:latin typeface="Monserrat"/>
              </a:rPr>
              <a:t>Before you submit your work, ask yourself …</a:t>
            </a:r>
          </a:p>
          <a:p>
            <a:pPr marL="0" indent="0">
              <a:buNone/>
            </a:pPr>
            <a:endParaRPr lang="en-GB" sz="2200" dirty="0">
              <a:latin typeface="Monserrat"/>
            </a:endParaRPr>
          </a:p>
          <a:p>
            <a:pPr>
              <a:buFont typeface="Wingdings" panose="05000000000000000000" pitchFamily="2" charset="2"/>
              <a:buChar char="q"/>
            </a:pPr>
            <a:r>
              <a:rPr lang="en-GB" sz="2200" dirty="0">
                <a:latin typeface="Monserrat"/>
              </a:rPr>
              <a:t>   Have you placed citations next to content which was sourced?</a:t>
            </a:r>
          </a:p>
          <a:p>
            <a:pPr>
              <a:buFont typeface="Wingdings" panose="05000000000000000000" pitchFamily="2" charset="2"/>
              <a:buChar char="q"/>
            </a:pPr>
            <a:r>
              <a:rPr lang="en-GB" sz="2200" dirty="0">
                <a:latin typeface="Monserrat"/>
              </a:rPr>
              <a:t>   Were these citations used where and as often as needed?</a:t>
            </a:r>
          </a:p>
          <a:p>
            <a:pPr>
              <a:buFont typeface="Wingdings" panose="05000000000000000000" pitchFamily="2" charset="2"/>
              <a:buChar char="q"/>
            </a:pPr>
            <a:r>
              <a:rPr lang="en-GB" sz="2200" dirty="0">
                <a:latin typeface="Monserrat"/>
              </a:rPr>
              <a:t>   Do these citations follow the required referencing style (Harvard, IEEE, APA, etc.)?</a:t>
            </a:r>
          </a:p>
          <a:p>
            <a:pPr>
              <a:buFont typeface="Wingdings" panose="05000000000000000000" pitchFamily="2" charset="2"/>
              <a:buChar char="q"/>
            </a:pPr>
            <a:r>
              <a:rPr lang="en-GB" sz="2200" dirty="0">
                <a:latin typeface="Monserrat"/>
              </a:rPr>
              <a:t>   Is your document accompanied by a reference list at the end?</a:t>
            </a:r>
          </a:p>
          <a:p>
            <a:pPr>
              <a:buFont typeface="Wingdings" panose="05000000000000000000" pitchFamily="2" charset="2"/>
              <a:buChar char="q"/>
            </a:pPr>
            <a:r>
              <a:rPr lang="en-GB" sz="2200" dirty="0">
                <a:latin typeface="Monserrat"/>
              </a:rPr>
              <a:t>   Does every citation correspond to its full-length version in this reference  list?</a:t>
            </a:r>
          </a:p>
          <a:p>
            <a:pPr>
              <a:buFont typeface="Wingdings" panose="05000000000000000000" pitchFamily="2" charset="2"/>
              <a:buChar char="q"/>
            </a:pPr>
            <a:r>
              <a:rPr lang="en-GB" sz="2200" dirty="0">
                <a:latin typeface="Monserrat"/>
              </a:rPr>
              <a:t>   Have you formatted your reference list so that it is consistent with the required    </a:t>
            </a:r>
          </a:p>
          <a:p>
            <a:pPr marL="0" indent="0">
              <a:buNone/>
            </a:pPr>
            <a:r>
              <a:rPr lang="en-GB" sz="2200" dirty="0">
                <a:latin typeface="Monserrat"/>
              </a:rPr>
              <a:t>       referencing style (Harvard, IEEE, APA, etc.)?</a:t>
            </a:r>
          </a:p>
          <a:p>
            <a:pPr marL="0" indent="0">
              <a:buNone/>
            </a:pPr>
            <a:endParaRPr lang="en-GB" sz="2200" dirty="0">
              <a:latin typeface="Monserrat"/>
            </a:endParaRPr>
          </a:p>
        </p:txBody>
      </p:sp>
      <p:sp>
        <p:nvSpPr>
          <p:cNvPr id="5" name="Title 1"/>
          <p:cNvSpPr txBox="1">
            <a:spLocks/>
          </p:cNvSpPr>
          <p:nvPr/>
        </p:nvSpPr>
        <p:spPr>
          <a:xfrm>
            <a:off x="732660" y="260486"/>
            <a:ext cx="6965245" cy="595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onserrat"/>
              </a:rPr>
              <a:t>Referencing checklist</a:t>
            </a:r>
            <a:endParaRPr lang="en-GB" sz="3100" b="1" dirty="0">
              <a:latin typeface="Monserrat"/>
            </a:endParaRPr>
          </a:p>
        </p:txBody>
      </p:sp>
      <p:sp>
        <p:nvSpPr>
          <p:cNvPr id="6"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8066803" y="6536036"/>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2961017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A690AB-7B60-B744-85C9-3A470B18DDAE}"/>
              </a:ext>
            </a:extLst>
          </p:cNvPr>
          <p:cNvSpPr/>
          <p:nvPr/>
        </p:nvSpPr>
        <p:spPr>
          <a:xfrm>
            <a:off x="1" y="-69449"/>
            <a:ext cx="12191999" cy="6858000"/>
          </a:xfrm>
          <a:prstGeom prst="rect">
            <a:avLst/>
          </a:prstGeom>
          <a:solidFill>
            <a:srgbClr val="00004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AADDDEA8-187A-F144-BD0A-5C955EF700E4}"/>
              </a:ext>
            </a:extLst>
          </p:cNvPr>
          <p:cNvSpPr>
            <a:spLocks noGrp="1"/>
          </p:cNvSpPr>
          <p:nvPr>
            <p:ph type="title"/>
          </p:nvPr>
        </p:nvSpPr>
        <p:spPr>
          <a:xfrm>
            <a:off x="3551308" y="2039133"/>
            <a:ext cx="5596711" cy="1868474"/>
          </a:xfrm>
        </p:spPr>
        <p:txBody>
          <a:bodyPr>
            <a:noAutofit/>
          </a:bodyPr>
          <a:lstStyle/>
          <a:p>
            <a:pPr algn="ctr"/>
            <a:r>
              <a:rPr lang="en-GB" sz="2800" b="1" dirty="0">
                <a:solidFill>
                  <a:schemeClr val="bg1"/>
                </a:solidFill>
                <a:latin typeface="Monserrat"/>
              </a:rPr>
              <a:t>Learning how to use citations and references can be taught, </a:t>
            </a:r>
            <a:br>
              <a:rPr lang="en-GB" sz="2800" b="1" dirty="0">
                <a:solidFill>
                  <a:schemeClr val="bg1"/>
                </a:solidFill>
                <a:latin typeface="Monserrat"/>
              </a:rPr>
            </a:br>
            <a:r>
              <a:rPr lang="en-GB" sz="2800" b="1" dirty="0">
                <a:solidFill>
                  <a:schemeClr val="bg1"/>
                </a:solidFill>
                <a:latin typeface="Monserrat"/>
              </a:rPr>
              <a:t>but it is also a matter of practice.</a:t>
            </a:r>
          </a:p>
        </p:txBody>
      </p:sp>
      <p:sp>
        <p:nvSpPr>
          <p:cNvPr id="6" name="Date Placeholder 3">
            <a:extLst>
              <a:ext uri="{FF2B5EF4-FFF2-40B4-BE49-F238E27FC236}">
                <a16:creationId xmlns:a16="http://schemas.microsoft.com/office/drawing/2014/main" id="{D46E94E2-BD6C-1540-B4E0-FE41F955C822}"/>
              </a:ext>
            </a:extLst>
          </p:cNvPr>
          <p:cNvSpPr>
            <a:spLocks noGrp="1"/>
          </p:cNvSpPr>
          <p:nvPr>
            <p:ph type="dt" sz="half" idx="10"/>
          </p:nvPr>
        </p:nvSpPr>
        <p:spPr>
          <a:xfrm>
            <a:off x="7713605" y="6483452"/>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solidFill>
                  <a:schemeClr val="bg1"/>
                </a:solidFill>
              </a:rPr>
              <a:t>MCAST</a:t>
            </a:r>
            <a:r>
              <a:rPr lang="en-US" dirty="0">
                <a:solidFill>
                  <a:schemeClr val="bg1"/>
                </a:solidFill>
              </a:rPr>
              <a:t> - Malta College of Arts, Science &amp; Technology</a:t>
            </a:r>
          </a:p>
        </p:txBody>
      </p:sp>
      <p:sp>
        <p:nvSpPr>
          <p:cNvPr id="7" name="TextBox 6">
            <a:extLst>
              <a:ext uri="{FF2B5EF4-FFF2-40B4-BE49-F238E27FC236}">
                <a16:creationId xmlns:a16="http://schemas.microsoft.com/office/drawing/2014/main" id="{509468DC-3A90-E048-8A7F-480FADF98C0E}"/>
              </a:ext>
            </a:extLst>
          </p:cNvPr>
          <p:cNvSpPr txBox="1"/>
          <p:nvPr/>
        </p:nvSpPr>
        <p:spPr>
          <a:xfrm>
            <a:off x="181623" y="5418581"/>
            <a:ext cx="12010377" cy="1015663"/>
          </a:xfrm>
          <a:prstGeom prst="rect">
            <a:avLst/>
          </a:prstGeom>
          <a:noFill/>
        </p:spPr>
        <p:txBody>
          <a:bodyPr wrap="square" rtlCol="0">
            <a:spAutoFit/>
          </a:bodyPr>
          <a:lstStyle/>
          <a:p>
            <a:pPr algn="ctr"/>
            <a:r>
              <a:rPr lang="en-GB" sz="1500" dirty="0">
                <a:solidFill>
                  <a:schemeClr val="bg1"/>
                </a:solidFill>
                <a:latin typeface="Monserrat"/>
              </a:rPr>
              <a:t>Ask your course tutors for guidance on how to cite and compile references properly using the Harvard, IEEE, APA, etc., formats and consult Doc 099 ‘MCAST Academic Integrity Policy and Procedure’ accessible at https://www.mcast.edu.mt/college-documents/.</a:t>
            </a:r>
          </a:p>
          <a:p>
            <a:pPr algn="ctr"/>
            <a:endParaRPr lang="en-GB" sz="1500" dirty="0">
              <a:solidFill>
                <a:schemeClr val="bg1"/>
              </a:solidFill>
              <a:latin typeface="Monserrat"/>
            </a:endParaRPr>
          </a:p>
          <a:p>
            <a:pPr algn="ctr"/>
            <a:r>
              <a:rPr lang="en-GB" sz="1500" dirty="0">
                <a:solidFill>
                  <a:schemeClr val="bg1"/>
                </a:solidFill>
                <a:latin typeface="Monserrat"/>
              </a:rPr>
              <a:t>. </a:t>
            </a:r>
          </a:p>
        </p:txBody>
      </p:sp>
      <p:sp>
        <p:nvSpPr>
          <p:cNvPr id="8" name="Rectangle 7">
            <a:extLst>
              <a:ext uri="{FF2B5EF4-FFF2-40B4-BE49-F238E27FC236}">
                <a16:creationId xmlns:a16="http://schemas.microsoft.com/office/drawing/2014/main" id="{C86EC2E2-96D7-4746-90E6-BB7453D306B2}"/>
              </a:ext>
            </a:extLst>
          </p:cNvPr>
          <p:cNvSpPr/>
          <p:nvPr/>
        </p:nvSpPr>
        <p:spPr>
          <a:xfrm>
            <a:off x="9055654" y="3359551"/>
            <a:ext cx="184731" cy="369332"/>
          </a:xfrm>
          <a:prstGeom prst="rect">
            <a:avLst/>
          </a:prstGeom>
        </p:spPr>
        <p:txBody>
          <a:bodyPr wrap="none">
            <a:spAutoFit/>
          </a:bodyPr>
          <a:lstStyle/>
          <a:p>
            <a:endParaRPr lang="en-US" dirty="0">
              <a:solidFill>
                <a:schemeClr val="bg1"/>
              </a:solidFill>
            </a:endParaRPr>
          </a:p>
        </p:txBody>
      </p:sp>
      <p:pic>
        <p:nvPicPr>
          <p:cNvPr id="9" name="Picture 8">
            <a:extLst>
              <a:ext uri="{FF2B5EF4-FFF2-40B4-BE49-F238E27FC236}">
                <a16:creationId xmlns:a16="http://schemas.microsoft.com/office/drawing/2014/main" id="{26A821B9-BA12-A84A-B40C-656DF622639D}"/>
              </a:ext>
            </a:extLst>
          </p:cNvPr>
          <p:cNvPicPr>
            <a:picLocks noChangeAspect="1"/>
          </p:cNvPicPr>
          <p:nvPr/>
        </p:nvPicPr>
        <p:blipFill>
          <a:blip r:embed="rId2"/>
          <a:stretch>
            <a:fillRect/>
          </a:stretch>
        </p:blipFill>
        <p:spPr>
          <a:xfrm rot="3215575">
            <a:off x="3674331" y="-595872"/>
            <a:ext cx="3599744" cy="4799659"/>
          </a:xfrm>
          <a:prstGeom prst="rect">
            <a:avLst/>
          </a:prstGeom>
        </p:spPr>
      </p:pic>
      <p:pic>
        <p:nvPicPr>
          <p:cNvPr id="10" name="Picture 9">
            <a:extLst>
              <a:ext uri="{FF2B5EF4-FFF2-40B4-BE49-F238E27FC236}">
                <a16:creationId xmlns:a16="http://schemas.microsoft.com/office/drawing/2014/main" id="{E0823D13-B85C-5C4E-A81D-D27F4DE4091D}"/>
              </a:ext>
            </a:extLst>
          </p:cNvPr>
          <p:cNvPicPr>
            <a:picLocks noChangeAspect="1"/>
          </p:cNvPicPr>
          <p:nvPr/>
        </p:nvPicPr>
        <p:blipFill>
          <a:blip r:embed="rId2"/>
          <a:stretch>
            <a:fillRect/>
          </a:stretch>
        </p:blipFill>
        <p:spPr>
          <a:xfrm rot="13997951">
            <a:off x="4945201" y="1461203"/>
            <a:ext cx="3959720" cy="5279626"/>
          </a:xfrm>
          <a:prstGeom prst="rect">
            <a:avLst/>
          </a:prstGeom>
        </p:spPr>
      </p:pic>
    </p:spTree>
    <p:extLst>
      <p:ext uri="{BB962C8B-B14F-4D97-AF65-F5344CB8AC3E}">
        <p14:creationId xmlns:p14="http://schemas.microsoft.com/office/powerpoint/2010/main" val="26231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083594-EA49-3A44-BF16-CFC067C849B8}"/>
              </a:ext>
            </a:extLst>
          </p:cNvPr>
          <p:cNvPicPr>
            <a:picLocks noChangeAspect="1"/>
          </p:cNvPicPr>
          <p:nvPr/>
        </p:nvPicPr>
        <p:blipFill>
          <a:blip r:embed="rId3"/>
          <a:stretch>
            <a:fillRect/>
          </a:stretch>
        </p:blipFill>
        <p:spPr>
          <a:xfrm rot="20843977">
            <a:off x="3379170" y="371458"/>
            <a:ext cx="3599744" cy="4799659"/>
          </a:xfrm>
          <a:prstGeom prst="rect">
            <a:avLst/>
          </a:prstGeom>
        </p:spPr>
      </p:pic>
      <p:pic>
        <p:nvPicPr>
          <p:cNvPr id="8" name="Picture 7">
            <a:extLst>
              <a:ext uri="{FF2B5EF4-FFF2-40B4-BE49-F238E27FC236}">
                <a16:creationId xmlns:a16="http://schemas.microsoft.com/office/drawing/2014/main" id="{102BC9BC-53DA-BF42-B768-3C612F21A546}"/>
              </a:ext>
            </a:extLst>
          </p:cNvPr>
          <p:cNvPicPr>
            <a:picLocks noChangeAspect="1"/>
          </p:cNvPicPr>
          <p:nvPr/>
        </p:nvPicPr>
        <p:blipFill>
          <a:blip r:embed="rId4"/>
          <a:stretch>
            <a:fillRect/>
          </a:stretch>
        </p:blipFill>
        <p:spPr>
          <a:xfrm rot="20843269">
            <a:off x="2679208" y="2991989"/>
            <a:ext cx="2663086" cy="3588159"/>
          </a:xfrm>
          <a:prstGeom prst="rect">
            <a:avLst/>
          </a:prstGeom>
        </p:spPr>
      </p:pic>
      <p:sp>
        <p:nvSpPr>
          <p:cNvPr id="15" name="TextBox 14">
            <a:extLst>
              <a:ext uri="{FF2B5EF4-FFF2-40B4-BE49-F238E27FC236}">
                <a16:creationId xmlns:a16="http://schemas.microsoft.com/office/drawing/2014/main" id="{7A0C0356-E2BB-1244-897C-C4D22767F8EF}"/>
              </a:ext>
            </a:extLst>
          </p:cNvPr>
          <p:cNvSpPr txBox="1"/>
          <p:nvPr/>
        </p:nvSpPr>
        <p:spPr>
          <a:xfrm>
            <a:off x="-136813" y="645202"/>
            <a:ext cx="6945333"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14D76BE-0010-4C33-84DB-D559E03804B5}"/>
              </a:ext>
            </a:extLst>
          </p:cNvPr>
          <p:cNvSpPr txBox="1"/>
          <p:nvPr/>
        </p:nvSpPr>
        <p:spPr>
          <a:xfrm>
            <a:off x="370114" y="2810327"/>
            <a:ext cx="430893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1" dirty="0">
                <a:latin typeface="Monserrat"/>
                <a:ea typeface="Verdana" panose="020B0604030504040204" pitchFamily="34" charset="0"/>
              </a:rPr>
              <a:t>Why, When and How?</a:t>
            </a:r>
            <a:endParaRPr lang="en-US" sz="2500" b="1" dirty="0">
              <a:latin typeface="Monserrat"/>
              <a:ea typeface="Verdana" panose="020B0604030504040204" pitchFamily="34" charset="0"/>
              <a:cs typeface="Calibri"/>
            </a:endParaRPr>
          </a:p>
        </p:txBody>
      </p:sp>
      <p:sp>
        <p:nvSpPr>
          <p:cNvPr id="3" name="TextBox 2">
            <a:extLst>
              <a:ext uri="{FF2B5EF4-FFF2-40B4-BE49-F238E27FC236}">
                <a16:creationId xmlns:a16="http://schemas.microsoft.com/office/drawing/2014/main" id="{AA21CAAC-DA55-436F-8EEF-8384032205D7}"/>
              </a:ext>
            </a:extLst>
          </p:cNvPr>
          <p:cNvSpPr txBox="1"/>
          <p:nvPr/>
        </p:nvSpPr>
        <p:spPr>
          <a:xfrm>
            <a:off x="5179043" y="817559"/>
            <a:ext cx="6591549" cy="707886"/>
          </a:xfrm>
          <a:prstGeom prst="rect">
            <a:avLst/>
          </a:prstGeom>
          <a:noFill/>
        </p:spPr>
        <p:txBody>
          <a:bodyPr wrap="square" lIns="91440" tIns="45720" rIns="91440" bIns="45720" rtlCol="0" anchor="t">
            <a:spAutoFit/>
          </a:bodyPr>
          <a:lstStyle/>
          <a:p>
            <a:endParaRPr lang="en-US" sz="2000" dirty="0">
              <a:latin typeface="Monserrat"/>
              <a:cs typeface="Calibri"/>
            </a:endParaRP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70D820A4-695F-4058-B4B4-F027F5821D35}"/>
              </a:ext>
            </a:extLst>
          </p:cNvPr>
          <p:cNvSpPr txBox="1"/>
          <p:nvPr/>
        </p:nvSpPr>
        <p:spPr>
          <a:xfrm>
            <a:off x="4679044" y="1848757"/>
            <a:ext cx="7269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dirty="0">
              <a:latin typeface="Monserrat"/>
              <a:cs typeface="Calibri"/>
            </a:endParaRPr>
          </a:p>
        </p:txBody>
      </p:sp>
      <p:sp>
        <p:nvSpPr>
          <p:cNvPr id="5" name="TextBox 4">
            <a:extLst>
              <a:ext uri="{FF2B5EF4-FFF2-40B4-BE49-F238E27FC236}">
                <a16:creationId xmlns:a16="http://schemas.microsoft.com/office/drawing/2014/main" id="{E8228259-090B-4087-8FA3-1ADAAB766F84}"/>
              </a:ext>
            </a:extLst>
          </p:cNvPr>
          <p:cNvSpPr txBox="1"/>
          <p:nvPr/>
        </p:nvSpPr>
        <p:spPr>
          <a:xfrm>
            <a:off x="5822043" y="1580397"/>
            <a:ext cx="564605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dirty="0">
              <a:latin typeface="Monserrat"/>
              <a:ea typeface="Verdana" panose="020B0604030504040204" pitchFamily="34" charset="0"/>
            </a:endParaRPr>
          </a:p>
          <a:p>
            <a:r>
              <a:rPr lang="en-GB" sz="2400" b="1" dirty="0">
                <a:latin typeface="Monserrat"/>
                <a:ea typeface="Verdana" panose="020B0604030504040204" pitchFamily="34" charset="0"/>
              </a:rPr>
              <a:t>Why</a:t>
            </a:r>
            <a:r>
              <a:rPr lang="en-GB" sz="2400" dirty="0">
                <a:latin typeface="Monserrat"/>
                <a:ea typeface="Verdana" panose="020B0604030504040204" pitchFamily="34" charset="0"/>
              </a:rPr>
              <a:t> do we reference information?</a:t>
            </a:r>
          </a:p>
          <a:p>
            <a:endParaRPr lang="en-GB" sz="2400" dirty="0">
              <a:latin typeface="Monserrat"/>
              <a:ea typeface="Verdana" panose="020B0604030504040204" pitchFamily="34" charset="0"/>
            </a:endParaRPr>
          </a:p>
          <a:p>
            <a:endParaRPr lang="en-GB" sz="2400" dirty="0">
              <a:latin typeface="Monserrat"/>
              <a:ea typeface="Verdana" panose="020B0604030504040204" pitchFamily="34" charset="0"/>
            </a:endParaRPr>
          </a:p>
          <a:p>
            <a:r>
              <a:rPr lang="en-GB" sz="2400" b="1" dirty="0">
                <a:latin typeface="Monserrat"/>
                <a:ea typeface="Verdana" panose="020B0604030504040204" pitchFamily="34" charset="0"/>
              </a:rPr>
              <a:t>When</a:t>
            </a:r>
            <a:r>
              <a:rPr lang="en-GB" sz="2400" dirty="0">
                <a:latin typeface="Monserrat"/>
                <a:ea typeface="Verdana" panose="020B0604030504040204" pitchFamily="34" charset="0"/>
              </a:rPr>
              <a:t> do we reference information?</a:t>
            </a:r>
          </a:p>
          <a:p>
            <a:endParaRPr lang="en-GB" sz="2400" dirty="0">
              <a:latin typeface="Monserrat"/>
              <a:ea typeface="Verdana" panose="020B0604030504040204" pitchFamily="34" charset="0"/>
            </a:endParaRPr>
          </a:p>
          <a:p>
            <a:endParaRPr lang="en-GB" sz="2400" dirty="0">
              <a:latin typeface="Monserrat"/>
              <a:ea typeface="Verdana" panose="020B0604030504040204" pitchFamily="34" charset="0"/>
            </a:endParaRPr>
          </a:p>
          <a:p>
            <a:r>
              <a:rPr lang="en-GB" sz="2400" b="1" dirty="0">
                <a:latin typeface="Monserrat"/>
                <a:ea typeface="Verdana" panose="020B0604030504040204" pitchFamily="34" charset="0"/>
              </a:rPr>
              <a:t>How</a:t>
            </a:r>
            <a:r>
              <a:rPr lang="en-GB" sz="2400" dirty="0">
                <a:latin typeface="Monserrat"/>
                <a:ea typeface="Verdana" panose="020B0604030504040204" pitchFamily="34" charset="0"/>
              </a:rPr>
              <a:t> do we refer to information?</a:t>
            </a:r>
          </a:p>
        </p:txBody>
      </p:sp>
      <p:sp>
        <p:nvSpPr>
          <p:cNvPr id="9"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8066803" y="6536036"/>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289905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9179-746E-874A-BCC9-FFD19F9A725D}"/>
              </a:ext>
            </a:extLst>
          </p:cNvPr>
          <p:cNvSpPr>
            <a:spLocks noGrp="1"/>
          </p:cNvSpPr>
          <p:nvPr>
            <p:ph type="title"/>
          </p:nvPr>
        </p:nvSpPr>
        <p:spPr>
          <a:xfrm>
            <a:off x="713551" y="368286"/>
            <a:ext cx="9913660" cy="581192"/>
          </a:xfrm>
        </p:spPr>
        <p:txBody>
          <a:bodyPr>
            <a:normAutofit fontScale="90000"/>
          </a:bodyPr>
          <a:lstStyle/>
          <a:p>
            <a:r>
              <a:rPr lang="en-GB" sz="3600" b="1" dirty="0">
                <a:latin typeface="Monserrat"/>
              </a:rPr>
              <a:t>Why do we use referencing? (rationale)</a:t>
            </a:r>
            <a:endParaRPr lang="en-US" sz="3500" dirty="0">
              <a:latin typeface="Monserrat"/>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A2545563-4E6E-4043-9AB0-D52B5E7C8984}"/>
              </a:ext>
            </a:extLst>
          </p:cNvPr>
          <p:cNvSpPr>
            <a:spLocks noGrp="1"/>
          </p:cNvSpPr>
          <p:nvPr>
            <p:ph idx="1"/>
          </p:nvPr>
        </p:nvSpPr>
        <p:spPr>
          <a:xfrm>
            <a:off x="462988" y="1201271"/>
            <a:ext cx="11380694" cy="4849906"/>
          </a:xfrm>
        </p:spPr>
        <p:txBody>
          <a:bodyPr>
            <a:noAutofit/>
          </a:bodyPr>
          <a:lstStyle/>
          <a:p>
            <a:pPr>
              <a:lnSpc>
                <a:spcPct val="100000"/>
              </a:lnSpc>
            </a:pPr>
            <a:endParaRPr lang="en-US" sz="2000" dirty="0">
              <a:latin typeface="Monserrat"/>
              <a:ea typeface="Verdana" panose="020B0604030504040204" pitchFamily="34" charset="0"/>
              <a:cs typeface="Verdana" panose="020B0604030504040204" pitchFamily="34" charset="0"/>
            </a:endParaRPr>
          </a:p>
          <a:p>
            <a:pPr>
              <a:lnSpc>
                <a:spcPct val="100000"/>
              </a:lnSpc>
            </a:pPr>
            <a:r>
              <a:rPr lang="en-US" sz="2000" dirty="0">
                <a:latin typeface="Monserrat"/>
                <a:ea typeface="Verdana" panose="020B0604030504040204" pitchFamily="34" charset="0"/>
                <a:cs typeface="Verdana" panose="020B0604030504040204" pitchFamily="34" charset="0"/>
              </a:rPr>
              <a:t>In your studies, you will frequently need to access and use </a:t>
            </a:r>
            <a:r>
              <a:rPr lang="en-US" sz="2000" b="1" dirty="0">
                <a:latin typeface="Monserrat"/>
                <a:ea typeface="Verdana" panose="020B0604030504040204" pitchFamily="34" charset="0"/>
                <a:cs typeface="Verdana" panose="020B0604030504040204" pitchFamily="34" charset="0"/>
              </a:rPr>
              <a:t>data and information that lies</a:t>
            </a:r>
            <a:r>
              <a:rPr lang="en-US" sz="2000" dirty="0">
                <a:latin typeface="Monserrat"/>
                <a:ea typeface="Verdana" panose="020B0604030504040204" pitchFamily="34" charset="0"/>
                <a:cs typeface="Verdana" panose="020B0604030504040204" pitchFamily="34" charset="0"/>
              </a:rPr>
              <a:t> </a:t>
            </a:r>
            <a:r>
              <a:rPr lang="en-US" sz="2000" b="1" dirty="0">
                <a:latin typeface="Monserrat"/>
                <a:ea typeface="Verdana" panose="020B0604030504040204" pitchFamily="34" charset="0"/>
                <a:cs typeface="Verdana" panose="020B0604030504040204" pitchFamily="34" charset="0"/>
              </a:rPr>
              <a:t>outside your knowledge base</a:t>
            </a:r>
            <a:r>
              <a:rPr lang="en-US" sz="2000" dirty="0">
                <a:latin typeface="Monserrat"/>
                <a:ea typeface="Verdana" panose="020B0604030504040204" pitchFamily="34" charset="0"/>
                <a:cs typeface="Verdana" panose="020B0604030504040204" pitchFamily="34" charset="0"/>
              </a:rPr>
              <a:t> (what you already know).</a:t>
            </a:r>
          </a:p>
          <a:p>
            <a:pPr marL="0" indent="0">
              <a:lnSpc>
                <a:spcPct val="100000"/>
              </a:lnSpc>
              <a:buNone/>
            </a:pPr>
            <a:endParaRPr lang="en-US" sz="2000" dirty="0">
              <a:latin typeface="Monserrat"/>
              <a:ea typeface="Verdana" panose="020B0604030504040204" pitchFamily="34" charset="0"/>
              <a:cs typeface="Verdana" panose="020B0604030504040204" pitchFamily="34" charset="0"/>
            </a:endParaRPr>
          </a:p>
          <a:p>
            <a:pPr>
              <a:lnSpc>
                <a:spcPct val="100000"/>
              </a:lnSpc>
            </a:pPr>
            <a:r>
              <a:rPr lang="en-US" sz="2000" dirty="0">
                <a:latin typeface="Monserrat"/>
                <a:ea typeface="Verdana" panose="020B0604030504040204" pitchFamily="34" charset="0"/>
                <a:cs typeface="Verdana" panose="020B0604030504040204" pitchFamily="34" charset="0"/>
              </a:rPr>
              <a:t>You will be asked to </a:t>
            </a:r>
            <a:r>
              <a:rPr lang="en-US" sz="2000" b="1" dirty="0">
                <a:latin typeface="Monserrat"/>
                <a:ea typeface="Verdana" panose="020B0604030504040204" pitchFamily="34" charset="0"/>
                <a:cs typeface="Verdana" panose="020B0604030504040204" pitchFamily="34" charset="0"/>
              </a:rPr>
              <a:t>provide examples</a:t>
            </a:r>
            <a:r>
              <a:rPr lang="en-US" sz="2000" dirty="0">
                <a:latin typeface="Monserrat"/>
                <a:ea typeface="Verdana" panose="020B0604030504040204" pitchFamily="34" charset="0"/>
                <a:cs typeface="Verdana" panose="020B0604030504040204" pitchFamily="34" charset="0"/>
              </a:rPr>
              <a:t>, make use of </a:t>
            </a:r>
            <a:r>
              <a:rPr lang="en-US" sz="2000" b="1" dirty="0">
                <a:latin typeface="Monserrat"/>
                <a:ea typeface="Verdana" panose="020B0604030504040204" pitchFamily="34" charset="0"/>
                <a:cs typeface="Verdana" panose="020B0604030504040204" pitchFamily="34" charset="0"/>
              </a:rPr>
              <a:t>other people’s theories or opinions</a:t>
            </a:r>
            <a:r>
              <a:rPr lang="en-US" sz="2000" dirty="0">
                <a:latin typeface="Monserrat"/>
                <a:ea typeface="Verdana" panose="020B0604030504040204" pitchFamily="34" charset="0"/>
                <a:cs typeface="Verdana" panose="020B0604030504040204" pitchFamily="34" charset="0"/>
              </a:rPr>
              <a:t>, use </a:t>
            </a:r>
            <a:r>
              <a:rPr lang="en-US" sz="2000" b="1" dirty="0">
                <a:latin typeface="Monserrat"/>
                <a:ea typeface="Verdana" panose="020B0604030504040204" pitchFamily="34" charset="0"/>
                <a:cs typeface="Verdana" panose="020B0604030504040204" pitchFamily="34" charset="0"/>
              </a:rPr>
              <a:t>concepts or statistical data</a:t>
            </a:r>
            <a:r>
              <a:rPr lang="en-US" sz="2000" dirty="0">
                <a:latin typeface="Monserrat"/>
                <a:ea typeface="Verdana" panose="020B0604030504040204" pitchFamily="34" charset="0"/>
                <a:cs typeface="Verdana" panose="020B0604030504040204" pitchFamily="34" charset="0"/>
              </a:rPr>
              <a:t>, and include </a:t>
            </a:r>
            <a:r>
              <a:rPr lang="en-US" sz="2000" b="1" dirty="0">
                <a:latin typeface="Monserrat"/>
                <a:ea typeface="Verdana" panose="020B0604030504040204" pitchFamily="34" charset="0"/>
                <a:cs typeface="Verdana" panose="020B0604030504040204" pitchFamily="34" charset="0"/>
              </a:rPr>
              <a:t>audio-visual or graphical material </a:t>
            </a:r>
            <a:r>
              <a:rPr lang="en-US" sz="2000" dirty="0">
                <a:latin typeface="Monserrat"/>
                <a:ea typeface="Verdana" panose="020B0604030504040204" pitchFamily="34" charset="0"/>
                <a:cs typeface="Verdana" panose="020B0604030504040204" pitchFamily="34" charset="0"/>
              </a:rPr>
              <a:t>in your work.</a:t>
            </a:r>
          </a:p>
          <a:p>
            <a:pPr marL="0" indent="0">
              <a:lnSpc>
                <a:spcPct val="100000"/>
              </a:lnSpc>
              <a:buNone/>
            </a:pPr>
            <a:endParaRPr lang="en-US" sz="2000" dirty="0">
              <a:latin typeface="Monserrat"/>
              <a:ea typeface="Verdana" panose="020B0604030504040204" pitchFamily="34" charset="0"/>
              <a:cs typeface="Verdana" panose="020B0604030504040204" pitchFamily="34" charset="0"/>
            </a:endParaRPr>
          </a:p>
          <a:p>
            <a:pPr>
              <a:lnSpc>
                <a:spcPct val="100000"/>
              </a:lnSpc>
            </a:pPr>
            <a:r>
              <a:rPr lang="en-US" sz="2000" dirty="0">
                <a:latin typeface="Monserrat"/>
                <a:ea typeface="Verdana" panose="020B0604030504040204" pitchFamily="34" charset="0"/>
                <a:cs typeface="Verdana" panose="020B0604030504040204" pitchFamily="34" charset="0"/>
              </a:rPr>
              <a:t>While </a:t>
            </a:r>
            <a:r>
              <a:rPr lang="en-US" sz="2000" b="1" dirty="0">
                <a:latin typeface="Monserrat"/>
                <a:ea typeface="Verdana" panose="020B0604030504040204" pitchFamily="34" charset="0"/>
                <a:cs typeface="Verdana" panose="020B0604030504040204" pitchFamily="34" charset="0"/>
              </a:rPr>
              <a:t>this material is not yours</a:t>
            </a:r>
            <a:r>
              <a:rPr lang="en-US" sz="2000" dirty="0">
                <a:latin typeface="Monserrat"/>
                <a:ea typeface="Verdana" panose="020B0604030504040204" pitchFamily="34" charset="0"/>
                <a:cs typeface="Verdana" panose="020B0604030504040204" pitchFamily="34" charset="0"/>
              </a:rPr>
              <a:t>, if used appropriately, it will render your writing and organisation of content suitably academic and strong.</a:t>
            </a:r>
          </a:p>
          <a:p>
            <a:pPr marL="0" indent="0">
              <a:lnSpc>
                <a:spcPct val="100000"/>
              </a:lnSpc>
              <a:buNone/>
            </a:pPr>
            <a:endParaRPr lang="en-US" sz="2000" dirty="0">
              <a:latin typeface="Monserrat"/>
              <a:ea typeface="Verdana" panose="020B0604030504040204" pitchFamily="34" charset="0"/>
              <a:cs typeface="Verdana" panose="020B0604030504040204" pitchFamily="34" charset="0"/>
            </a:endParaRPr>
          </a:p>
          <a:p>
            <a:pPr>
              <a:lnSpc>
                <a:spcPct val="100000"/>
              </a:lnSpc>
            </a:pPr>
            <a:r>
              <a:rPr lang="en-US" sz="2000" dirty="0">
                <a:latin typeface="Monserrat"/>
                <a:ea typeface="Verdana" panose="020B0604030504040204" pitchFamily="34" charset="0"/>
                <a:cs typeface="Verdana" panose="020B0604030504040204" pitchFamily="34" charset="0"/>
              </a:rPr>
              <a:t>Finally, </a:t>
            </a:r>
            <a:r>
              <a:rPr lang="en-US" sz="2000" b="1" dirty="0">
                <a:latin typeface="Monserrat"/>
                <a:ea typeface="Verdana" panose="020B0604030504040204" pitchFamily="34" charset="0"/>
                <a:cs typeface="Verdana" panose="020B0604030504040204" pitchFamily="34" charset="0"/>
              </a:rPr>
              <a:t>referencing</a:t>
            </a:r>
            <a:r>
              <a:rPr lang="en-US" sz="2000" dirty="0">
                <a:latin typeface="Monserrat"/>
                <a:ea typeface="Verdana" panose="020B0604030504040204" pitchFamily="34" charset="0"/>
                <a:cs typeface="Verdana" panose="020B0604030504040204" pitchFamily="34" charset="0"/>
              </a:rPr>
              <a:t> is an expected convention found in all higher education institutions and programmes. </a:t>
            </a:r>
          </a:p>
        </p:txBody>
      </p:sp>
      <p:sp>
        <p:nvSpPr>
          <p:cNvPr id="6"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409374" y="6521287"/>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48067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9179-746E-874A-BCC9-FFD19F9A725D}"/>
              </a:ext>
            </a:extLst>
          </p:cNvPr>
          <p:cNvSpPr>
            <a:spLocks noGrp="1"/>
          </p:cNvSpPr>
          <p:nvPr>
            <p:ph type="title"/>
          </p:nvPr>
        </p:nvSpPr>
        <p:spPr>
          <a:xfrm>
            <a:off x="1237129" y="353734"/>
            <a:ext cx="10022371" cy="581192"/>
          </a:xfrm>
        </p:spPr>
        <p:txBody>
          <a:bodyPr>
            <a:normAutofit fontScale="90000"/>
          </a:bodyPr>
          <a:lstStyle/>
          <a:p>
            <a:r>
              <a:rPr lang="en-GB" sz="3600" b="1" dirty="0">
                <a:latin typeface="Monserrat"/>
              </a:rPr>
              <a:t>Why do we use referencing? (more practical reasons)</a:t>
            </a:r>
            <a:endParaRPr lang="en-US" sz="3500" dirty="0">
              <a:latin typeface="Monserrat"/>
              <a:ea typeface="Verdana"/>
              <a:cs typeface="Verdana"/>
            </a:endParaRPr>
          </a:p>
        </p:txBody>
      </p:sp>
      <p:sp>
        <p:nvSpPr>
          <p:cNvPr id="3" name="Content Placeholder 2">
            <a:extLst>
              <a:ext uri="{FF2B5EF4-FFF2-40B4-BE49-F238E27FC236}">
                <a16:creationId xmlns:a16="http://schemas.microsoft.com/office/drawing/2014/main" id="{A2545563-4E6E-4043-9AB0-D52B5E7C8984}"/>
              </a:ext>
            </a:extLst>
          </p:cNvPr>
          <p:cNvSpPr>
            <a:spLocks noGrp="1"/>
          </p:cNvSpPr>
          <p:nvPr>
            <p:ph idx="1"/>
          </p:nvPr>
        </p:nvSpPr>
        <p:spPr>
          <a:xfrm>
            <a:off x="722870" y="1289525"/>
            <a:ext cx="10896600" cy="4888736"/>
          </a:xfrm>
        </p:spPr>
        <p:txBody>
          <a:bodyPr vert="horz" lIns="91440" tIns="45720" rIns="91440" bIns="45720" rtlCol="0" anchor="t">
            <a:noAutofit/>
          </a:bodyPr>
          <a:lstStyle/>
          <a:p>
            <a:r>
              <a:rPr lang="en-GB" sz="2000" dirty="0">
                <a:latin typeface="Monserrat"/>
              </a:rPr>
              <a:t>It immediately allows your readers to see </a:t>
            </a:r>
            <a:r>
              <a:rPr lang="en-GB" sz="2000" b="1" dirty="0">
                <a:latin typeface="Monserrat"/>
              </a:rPr>
              <a:t>which ideas and information are your own and which belong to other authors </a:t>
            </a:r>
            <a:r>
              <a:rPr lang="en-GB" sz="2000" dirty="0">
                <a:latin typeface="Monserrat"/>
              </a:rPr>
              <a:t>(through in-text citations, a short form of referencing).</a:t>
            </a:r>
          </a:p>
          <a:p>
            <a:endParaRPr lang="en-GB" sz="2000" dirty="0">
              <a:latin typeface="Monserrat"/>
            </a:endParaRPr>
          </a:p>
          <a:p>
            <a:r>
              <a:rPr lang="en-GB" sz="2000" dirty="0">
                <a:latin typeface="Monserrat"/>
              </a:rPr>
              <a:t>It therefore recognises these authors as </a:t>
            </a:r>
            <a:r>
              <a:rPr lang="en-GB" sz="2000" b="1" dirty="0">
                <a:latin typeface="Monserrat"/>
              </a:rPr>
              <a:t>the source of that information </a:t>
            </a:r>
            <a:r>
              <a:rPr lang="en-GB" sz="2000" dirty="0">
                <a:latin typeface="Monserrat"/>
              </a:rPr>
              <a:t>(thereby reducing the risk of  plagiarism).</a:t>
            </a:r>
          </a:p>
          <a:p>
            <a:endParaRPr lang="en-GB" sz="2000" dirty="0">
              <a:latin typeface="Monserrat"/>
            </a:endParaRPr>
          </a:p>
          <a:p>
            <a:r>
              <a:rPr lang="en-GB" sz="2000" dirty="0">
                <a:latin typeface="Monserrat"/>
              </a:rPr>
              <a:t>It allows readers </a:t>
            </a:r>
            <a:r>
              <a:rPr lang="en-GB" sz="2000" b="1" dirty="0">
                <a:latin typeface="Monserrat"/>
              </a:rPr>
              <a:t>to identify and locate these sources</a:t>
            </a:r>
            <a:r>
              <a:rPr lang="en-GB" sz="2000" dirty="0">
                <a:latin typeface="Monserrat"/>
              </a:rPr>
              <a:t>, should they wish to make use of them (through a reference list, a more detailed way of displaying sources at the end of your document).</a:t>
            </a:r>
          </a:p>
          <a:p>
            <a:endParaRPr lang="en-GB" sz="2000" dirty="0">
              <a:latin typeface="Monserrat"/>
            </a:endParaRPr>
          </a:p>
          <a:p>
            <a:r>
              <a:rPr lang="en-GB" sz="2000" dirty="0">
                <a:latin typeface="Monserrat"/>
              </a:rPr>
              <a:t>Gives breadth (</a:t>
            </a:r>
            <a:r>
              <a:rPr lang="en-GB" sz="2000" b="1" dirty="0">
                <a:latin typeface="Monserrat"/>
              </a:rPr>
              <a:t>more informative and specialised</a:t>
            </a:r>
            <a:r>
              <a:rPr lang="en-GB" sz="2000" dirty="0">
                <a:latin typeface="Monserrat"/>
              </a:rPr>
              <a:t>) and weight (</a:t>
            </a:r>
            <a:r>
              <a:rPr lang="en-GB" sz="2000" b="1" dirty="0">
                <a:latin typeface="Monserrat"/>
              </a:rPr>
              <a:t>more factual and scientific</a:t>
            </a:r>
            <a:r>
              <a:rPr lang="en-GB" sz="2000" dirty="0">
                <a:latin typeface="Monserrat"/>
              </a:rPr>
              <a:t>) to your  work.</a:t>
            </a:r>
          </a:p>
          <a:p>
            <a:endParaRPr lang="en-GB" sz="2000" dirty="0">
              <a:latin typeface="Monserrat"/>
            </a:endParaRPr>
          </a:p>
          <a:p>
            <a:r>
              <a:rPr lang="en-GB" sz="2000" dirty="0">
                <a:latin typeface="Monserrat"/>
              </a:rPr>
              <a:t>Allows readers to </a:t>
            </a:r>
            <a:r>
              <a:rPr lang="en-GB" sz="2000" b="1" dirty="0">
                <a:latin typeface="Monserrat"/>
              </a:rPr>
              <a:t>verify your data</a:t>
            </a:r>
            <a:r>
              <a:rPr lang="en-GB" sz="2000" dirty="0">
                <a:latin typeface="Monserrat"/>
              </a:rPr>
              <a:t>, making it </a:t>
            </a:r>
            <a:r>
              <a:rPr lang="en-GB" sz="2000" b="1" dirty="0">
                <a:latin typeface="Monserrat"/>
              </a:rPr>
              <a:t>more reliable</a:t>
            </a:r>
            <a:r>
              <a:rPr lang="en-GB" sz="2000" dirty="0">
                <a:latin typeface="Monserrat"/>
              </a:rPr>
              <a:t>.</a:t>
            </a:r>
          </a:p>
        </p:txBody>
      </p:sp>
      <p:sp>
        <p:nvSpPr>
          <p:cNvPr id="6"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737389" y="651266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Tree>
    <p:extLst>
      <p:ext uri="{BB962C8B-B14F-4D97-AF65-F5344CB8AC3E}">
        <p14:creationId xmlns:p14="http://schemas.microsoft.com/office/powerpoint/2010/main" val="371117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9179-746E-874A-BCC9-FFD19F9A725D}"/>
              </a:ext>
            </a:extLst>
          </p:cNvPr>
          <p:cNvSpPr>
            <a:spLocks noGrp="1"/>
          </p:cNvSpPr>
          <p:nvPr>
            <p:ph type="title"/>
          </p:nvPr>
        </p:nvSpPr>
        <p:spPr>
          <a:xfrm>
            <a:off x="699077" y="150999"/>
            <a:ext cx="10515600" cy="581192"/>
          </a:xfrm>
        </p:spPr>
        <p:txBody>
          <a:bodyPr>
            <a:normAutofit fontScale="90000"/>
          </a:bodyPr>
          <a:lstStyle/>
          <a:p>
            <a:r>
              <a:rPr lang="en-GB" sz="3600" b="1" dirty="0">
                <a:latin typeface="Monserrat"/>
              </a:rPr>
              <a:t>When do we use referencing? (key indicators)</a:t>
            </a:r>
            <a:endParaRPr lang="en-US" sz="3500" dirty="0">
              <a:latin typeface="Monserrat"/>
              <a:ea typeface="Verdana"/>
              <a:cs typeface="Verdana"/>
            </a:endParaRPr>
          </a:p>
        </p:txBody>
      </p:sp>
      <p:sp>
        <p:nvSpPr>
          <p:cNvPr id="6"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881684" y="651266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
        <p:nvSpPr>
          <p:cNvPr id="4" name="Rectangle 3"/>
          <p:cNvSpPr/>
          <p:nvPr/>
        </p:nvSpPr>
        <p:spPr>
          <a:xfrm>
            <a:off x="666467" y="792209"/>
            <a:ext cx="10288053" cy="1600438"/>
          </a:xfrm>
          <a:prstGeom prst="rect">
            <a:avLst/>
          </a:prstGeom>
        </p:spPr>
        <p:txBody>
          <a:bodyPr wrap="square">
            <a:spAutoFit/>
          </a:bodyPr>
          <a:lstStyle/>
          <a:p>
            <a:pPr>
              <a:lnSpc>
                <a:spcPct val="150000"/>
              </a:lnSpc>
            </a:pPr>
            <a:r>
              <a:rPr lang="en-GB" sz="2000" b="1" dirty="0">
                <a:latin typeface="Monserrat"/>
              </a:rPr>
              <a:t>Should I reference information which is considered common knowledge?</a:t>
            </a:r>
          </a:p>
          <a:p>
            <a:pPr>
              <a:lnSpc>
                <a:spcPct val="150000"/>
              </a:lnSpc>
              <a:buFontTx/>
              <a:buChar char="-"/>
            </a:pPr>
            <a:r>
              <a:rPr lang="en-GB" sz="1700" dirty="0">
                <a:latin typeface="Monserrat"/>
              </a:rPr>
              <a:t> General                          (‘The universe contains billions of galaxies.’)</a:t>
            </a:r>
          </a:p>
          <a:p>
            <a:pPr>
              <a:lnSpc>
                <a:spcPct val="150000"/>
              </a:lnSpc>
              <a:buFontTx/>
              <a:buChar char="-"/>
            </a:pPr>
            <a:r>
              <a:rPr lang="en-GB" sz="1700" dirty="0">
                <a:latin typeface="Monserrat"/>
              </a:rPr>
              <a:t> Specific to my field      (‘HVAC units are used to heat, ventilate and air condition buildings’.)</a:t>
            </a:r>
          </a:p>
          <a:p>
            <a:pPr>
              <a:buFontTx/>
              <a:buChar char="-"/>
            </a:pPr>
            <a:endParaRPr lang="en-GB" sz="1700" dirty="0">
              <a:latin typeface="Monserrat"/>
            </a:endParaRPr>
          </a:p>
        </p:txBody>
      </p:sp>
      <p:sp>
        <p:nvSpPr>
          <p:cNvPr id="5" name="Rectangle 4"/>
          <p:cNvSpPr/>
          <p:nvPr/>
        </p:nvSpPr>
        <p:spPr>
          <a:xfrm>
            <a:off x="640590" y="2311734"/>
            <a:ext cx="9307822" cy="1059777"/>
          </a:xfrm>
          <a:prstGeom prst="rect">
            <a:avLst/>
          </a:prstGeom>
        </p:spPr>
        <p:txBody>
          <a:bodyPr wrap="square">
            <a:spAutoFit/>
          </a:bodyPr>
          <a:lstStyle/>
          <a:p>
            <a:r>
              <a:rPr lang="en-GB" sz="2000" b="1" dirty="0">
                <a:latin typeface="Monserrat"/>
              </a:rPr>
              <a:t>Should I reference information which I directly quoted from a published source (i.e., it is available on a medium, e.g., book, journal, internet etc.)</a:t>
            </a:r>
          </a:p>
          <a:p>
            <a:pPr>
              <a:lnSpc>
                <a:spcPct val="150000"/>
              </a:lnSpc>
            </a:pPr>
            <a:r>
              <a:rPr lang="en-GB" sz="1700" dirty="0">
                <a:latin typeface="Monserrat"/>
              </a:rPr>
              <a:t>‘Euclid defined a straight line as “that which lies evenly between its points” (Webb, 1974).’</a:t>
            </a:r>
          </a:p>
        </p:txBody>
      </p:sp>
      <p:sp>
        <p:nvSpPr>
          <p:cNvPr id="7" name="Rectangle 6"/>
          <p:cNvSpPr/>
          <p:nvPr/>
        </p:nvSpPr>
        <p:spPr>
          <a:xfrm>
            <a:off x="621652" y="3612555"/>
            <a:ext cx="9518073" cy="2062103"/>
          </a:xfrm>
          <a:prstGeom prst="rect">
            <a:avLst/>
          </a:prstGeom>
        </p:spPr>
        <p:txBody>
          <a:bodyPr wrap="square">
            <a:spAutoFit/>
          </a:bodyPr>
          <a:lstStyle/>
          <a:p>
            <a:r>
              <a:rPr lang="en-GB" sz="2000" b="1" dirty="0">
                <a:latin typeface="Monserrat"/>
              </a:rPr>
              <a:t>Should I reference information which I indirectly quoted or summarised from a published source, no matter how different it looks now?</a:t>
            </a:r>
          </a:p>
          <a:p>
            <a:endParaRPr lang="en-GB" sz="2000" dirty="0">
              <a:latin typeface="Monserrat"/>
            </a:endParaRPr>
          </a:p>
          <a:p>
            <a:r>
              <a:rPr lang="en-GB" sz="1700" dirty="0">
                <a:latin typeface="Monserrat"/>
              </a:rPr>
              <a:t>‘In a Profession Survey of 1997, slightly less than half (45.6%) of the 2000 participants indicated having hands-on experience with monitoring the quality of air indoors and evaluating personal protective equipment (Association Research, 1997 as cited in National Academy Press, 2000).’ </a:t>
            </a:r>
          </a:p>
          <a:p>
            <a:endParaRPr lang="en-GB" sz="1700" dirty="0">
              <a:latin typeface="Monserrat"/>
            </a:endParaRPr>
          </a:p>
        </p:txBody>
      </p:sp>
      <p:sp>
        <p:nvSpPr>
          <p:cNvPr id="8" name="Rectangle 7"/>
          <p:cNvSpPr/>
          <p:nvPr/>
        </p:nvSpPr>
        <p:spPr>
          <a:xfrm>
            <a:off x="568035" y="5561759"/>
            <a:ext cx="9307822" cy="707886"/>
          </a:xfrm>
          <a:prstGeom prst="rect">
            <a:avLst/>
          </a:prstGeom>
        </p:spPr>
        <p:txBody>
          <a:bodyPr wrap="square">
            <a:spAutoFit/>
          </a:bodyPr>
          <a:lstStyle/>
          <a:p>
            <a:r>
              <a:rPr lang="en-GB" sz="2000" b="1" dirty="0">
                <a:latin typeface="Monserrat"/>
              </a:rPr>
              <a:t>Should I reference content in the form of statistics, diagrams, charts, images, etc., freely available online and/or when the author’s name is unknown?</a:t>
            </a:r>
          </a:p>
        </p:txBody>
      </p:sp>
      <p:sp>
        <p:nvSpPr>
          <p:cNvPr id="9" name="Content Placeholder 3">
            <a:extLst>
              <a:ext uri="{FF2B5EF4-FFF2-40B4-BE49-F238E27FC236}">
                <a16:creationId xmlns:a16="http://schemas.microsoft.com/office/drawing/2014/main" id="{73C9294E-2D05-ED7E-A36A-5F97B998B623}"/>
              </a:ext>
            </a:extLst>
          </p:cNvPr>
          <p:cNvSpPr>
            <a:spLocks noGrp="1"/>
          </p:cNvSpPr>
          <p:nvPr>
            <p:ph sz="half" idx="4294967295"/>
          </p:nvPr>
        </p:nvSpPr>
        <p:spPr>
          <a:xfrm>
            <a:off x="10148519" y="859097"/>
            <a:ext cx="1815353" cy="570984"/>
          </a:xfrm>
          <a:prstGeom prst="rect">
            <a:avLst/>
          </a:prstGeom>
        </p:spPr>
        <p:txBody>
          <a:bodyPr>
            <a:normAutofit/>
          </a:bodyPr>
          <a:lstStyle/>
          <a:p>
            <a:pPr marL="0" indent="0" algn="ctr">
              <a:buNone/>
            </a:pPr>
            <a:r>
              <a:rPr lang="en-GB" dirty="0">
                <a:solidFill>
                  <a:srgbClr val="FF0000"/>
                </a:solidFill>
                <a:latin typeface="Monserrat"/>
              </a:rPr>
              <a:t>NO</a:t>
            </a:r>
          </a:p>
        </p:txBody>
      </p:sp>
      <p:sp>
        <p:nvSpPr>
          <p:cNvPr id="10" name="Content Placeholder 3">
            <a:extLst>
              <a:ext uri="{FF2B5EF4-FFF2-40B4-BE49-F238E27FC236}">
                <a16:creationId xmlns:a16="http://schemas.microsoft.com/office/drawing/2014/main" id="{52CBDBEB-025A-ACF4-7B9C-B28EBDEBBAF0}"/>
              </a:ext>
            </a:extLst>
          </p:cNvPr>
          <p:cNvSpPr txBox="1">
            <a:spLocks/>
          </p:cNvSpPr>
          <p:nvPr/>
        </p:nvSpPr>
        <p:spPr>
          <a:xfrm>
            <a:off x="10121626" y="2314149"/>
            <a:ext cx="1815353" cy="570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rgbClr val="00B050"/>
                </a:solidFill>
                <a:latin typeface="Monserrat"/>
              </a:rPr>
              <a:t>YES</a:t>
            </a:r>
          </a:p>
        </p:txBody>
      </p:sp>
      <p:sp>
        <p:nvSpPr>
          <p:cNvPr id="11" name="Content Placeholder 3">
            <a:extLst>
              <a:ext uri="{FF2B5EF4-FFF2-40B4-BE49-F238E27FC236}">
                <a16:creationId xmlns:a16="http://schemas.microsoft.com/office/drawing/2014/main" id="{52CBDBEB-025A-ACF4-7B9C-B28EBDEBBAF0}"/>
              </a:ext>
            </a:extLst>
          </p:cNvPr>
          <p:cNvSpPr txBox="1">
            <a:spLocks/>
          </p:cNvSpPr>
          <p:nvPr/>
        </p:nvSpPr>
        <p:spPr>
          <a:xfrm>
            <a:off x="10148519" y="3594526"/>
            <a:ext cx="1815353" cy="570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rgbClr val="00B050"/>
                </a:solidFill>
                <a:latin typeface="Monserrat"/>
              </a:rPr>
              <a:t>YES</a:t>
            </a:r>
          </a:p>
        </p:txBody>
      </p:sp>
      <p:sp>
        <p:nvSpPr>
          <p:cNvPr id="12" name="Content Placeholder 3">
            <a:extLst>
              <a:ext uri="{FF2B5EF4-FFF2-40B4-BE49-F238E27FC236}">
                <a16:creationId xmlns:a16="http://schemas.microsoft.com/office/drawing/2014/main" id="{52CBDBEB-025A-ACF4-7B9C-B28EBDEBBAF0}"/>
              </a:ext>
            </a:extLst>
          </p:cNvPr>
          <p:cNvSpPr txBox="1">
            <a:spLocks/>
          </p:cNvSpPr>
          <p:nvPr/>
        </p:nvSpPr>
        <p:spPr>
          <a:xfrm>
            <a:off x="10148519" y="5580107"/>
            <a:ext cx="1815353" cy="570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rgbClr val="00B050"/>
                </a:solidFill>
                <a:latin typeface="Monserrat"/>
              </a:rPr>
              <a:t>YES</a:t>
            </a:r>
          </a:p>
        </p:txBody>
      </p:sp>
    </p:spTree>
    <p:extLst>
      <p:ext uri="{BB962C8B-B14F-4D97-AF65-F5344CB8AC3E}">
        <p14:creationId xmlns:p14="http://schemas.microsoft.com/office/powerpoint/2010/main" val="415289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89388-FE27-3670-5A1F-66925AAAB12A}"/>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82F34AF-2026-79AB-D448-4332AAE17371}"/>
              </a:ext>
            </a:extLst>
          </p:cNvPr>
          <p:cNvSpPr/>
          <p:nvPr/>
        </p:nvSpPr>
        <p:spPr>
          <a:xfrm>
            <a:off x="148287" y="3059084"/>
            <a:ext cx="5624974" cy="3457388"/>
          </a:xfrm>
          <a:prstGeom prst="roundRect">
            <a:avLst/>
          </a:prstGeom>
          <a:solidFill>
            <a:srgbClr val="D1D6FF"/>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MT"/>
          </a:p>
        </p:txBody>
      </p:sp>
      <p:sp>
        <p:nvSpPr>
          <p:cNvPr id="13" name="Rectangle: Rounded Corners 12">
            <a:extLst>
              <a:ext uri="{FF2B5EF4-FFF2-40B4-BE49-F238E27FC236}">
                <a16:creationId xmlns:a16="http://schemas.microsoft.com/office/drawing/2014/main" id="{1B460F05-EFBB-0C61-F033-230DD6D28128}"/>
              </a:ext>
            </a:extLst>
          </p:cNvPr>
          <p:cNvSpPr/>
          <p:nvPr/>
        </p:nvSpPr>
        <p:spPr>
          <a:xfrm>
            <a:off x="6157430" y="3059084"/>
            <a:ext cx="5624974" cy="3457390"/>
          </a:xfrm>
          <a:prstGeom prst="roundRect">
            <a:avLst/>
          </a:prstGeom>
          <a:solidFill>
            <a:srgbClr val="D1D6FF"/>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MT"/>
          </a:p>
        </p:txBody>
      </p:sp>
      <p:sp>
        <p:nvSpPr>
          <p:cNvPr id="2" name="Title 1">
            <a:extLst>
              <a:ext uri="{FF2B5EF4-FFF2-40B4-BE49-F238E27FC236}">
                <a16:creationId xmlns:a16="http://schemas.microsoft.com/office/drawing/2014/main" id="{FBAAA030-47D6-81C9-4A99-23CF1E6E0391}"/>
              </a:ext>
            </a:extLst>
          </p:cNvPr>
          <p:cNvSpPr>
            <a:spLocks noGrp="1"/>
          </p:cNvSpPr>
          <p:nvPr>
            <p:ph type="title"/>
          </p:nvPr>
        </p:nvSpPr>
        <p:spPr>
          <a:xfrm>
            <a:off x="699077" y="132527"/>
            <a:ext cx="10515600" cy="581192"/>
          </a:xfrm>
        </p:spPr>
        <p:txBody>
          <a:bodyPr>
            <a:normAutofit fontScale="90000"/>
          </a:bodyPr>
          <a:lstStyle/>
          <a:p>
            <a:r>
              <a:rPr lang="en-GB" sz="3600" b="1" dirty="0">
                <a:latin typeface="Monserrat"/>
              </a:rPr>
              <a:t>When do we use referencing? (key indicators)</a:t>
            </a:r>
            <a:endParaRPr lang="en-US" sz="3500" dirty="0">
              <a:latin typeface="Monserrat"/>
              <a:ea typeface="Verdana"/>
              <a:cs typeface="Verdana"/>
            </a:endParaRPr>
          </a:p>
        </p:txBody>
      </p:sp>
      <p:sp>
        <p:nvSpPr>
          <p:cNvPr id="6" name="Date Placeholder 3">
            <a:extLst>
              <a:ext uri="{FF2B5EF4-FFF2-40B4-BE49-F238E27FC236}">
                <a16:creationId xmlns:a16="http://schemas.microsoft.com/office/drawing/2014/main" id="{4A1160E5-EABC-64A2-4ABA-5D32094CBB8B}"/>
              </a:ext>
            </a:extLst>
          </p:cNvPr>
          <p:cNvSpPr>
            <a:spLocks noGrp="1"/>
          </p:cNvSpPr>
          <p:nvPr>
            <p:ph type="dt" sz="half" idx="10"/>
          </p:nvPr>
        </p:nvSpPr>
        <p:spPr>
          <a:xfrm>
            <a:off x="7881684" y="655884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
        <p:nvSpPr>
          <p:cNvPr id="15" name="TextBox 14">
            <a:extLst>
              <a:ext uri="{FF2B5EF4-FFF2-40B4-BE49-F238E27FC236}">
                <a16:creationId xmlns:a16="http://schemas.microsoft.com/office/drawing/2014/main" id="{226FC7EE-2AB3-2325-7EC4-06EE7E030DB9}"/>
              </a:ext>
            </a:extLst>
          </p:cNvPr>
          <p:cNvSpPr txBox="1"/>
          <p:nvPr/>
        </p:nvSpPr>
        <p:spPr>
          <a:xfrm>
            <a:off x="809506" y="676334"/>
            <a:ext cx="6096000" cy="369332"/>
          </a:xfrm>
          <a:prstGeom prst="rect">
            <a:avLst/>
          </a:prstGeom>
          <a:noFill/>
        </p:spPr>
        <p:txBody>
          <a:bodyPr wrap="square">
            <a:spAutoFit/>
          </a:bodyPr>
          <a:lstStyle/>
          <a:p>
            <a:r>
              <a:rPr lang="en-US" b="1" dirty="0"/>
              <a:t>Referencing the Use of Artificial Intelligence (AI)</a:t>
            </a:r>
            <a:endParaRPr lang="en-MT" b="1" dirty="0"/>
          </a:p>
        </p:txBody>
      </p:sp>
      <p:graphicFrame>
        <p:nvGraphicFramePr>
          <p:cNvPr id="16" name="Table 15">
            <a:extLst>
              <a:ext uri="{FF2B5EF4-FFF2-40B4-BE49-F238E27FC236}">
                <a16:creationId xmlns:a16="http://schemas.microsoft.com/office/drawing/2014/main" id="{05403D2B-5D7F-51FE-61C7-FA09C2CCB279}"/>
              </a:ext>
            </a:extLst>
          </p:cNvPr>
          <p:cNvGraphicFramePr>
            <a:graphicFrameLocks noGrp="1"/>
          </p:cNvGraphicFramePr>
          <p:nvPr>
            <p:extLst>
              <p:ext uri="{D42A27DB-BD31-4B8C-83A1-F6EECF244321}">
                <p14:modId xmlns:p14="http://schemas.microsoft.com/office/powerpoint/2010/main" val="1536085386"/>
              </p:ext>
            </p:extLst>
          </p:nvPr>
        </p:nvGraphicFramePr>
        <p:xfrm>
          <a:off x="240095" y="1478218"/>
          <a:ext cx="5695135" cy="4763935"/>
        </p:xfrm>
        <a:graphic>
          <a:graphicData uri="http://schemas.openxmlformats.org/drawingml/2006/table">
            <a:tbl>
              <a:tblPr/>
              <a:tblGrid>
                <a:gridCol w="5695135">
                  <a:extLst>
                    <a:ext uri="{9D8B030D-6E8A-4147-A177-3AD203B41FA5}">
                      <a16:colId xmlns:a16="http://schemas.microsoft.com/office/drawing/2014/main" val="1364719261"/>
                    </a:ext>
                  </a:extLst>
                </a:gridCol>
              </a:tblGrid>
              <a:tr h="510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 used as a TOOL - </a:t>
                      </a:r>
                      <a:r>
                        <a:rPr lang="en-GB" sz="2400" dirty="0">
                          <a:solidFill>
                            <a:srgbClr val="FF0000"/>
                          </a:solidFill>
                          <a:latin typeface="Monserrat"/>
                        </a:rPr>
                        <a:t>NO</a:t>
                      </a:r>
                    </a:p>
                  </a:txBody>
                  <a:tcPr anchor="ctr">
                    <a:lnL>
                      <a:noFill/>
                    </a:lnL>
                    <a:lnR>
                      <a:noFill/>
                    </a:lnR>
                    <a:lnT>
                      <a:noFill/>
                    </a:lnT>
                    <a:lnB>
                      <a:noFill/>
                    </a:lnB>
                    <a:noFill/>
                  </a:tcPr>
                </a:tc>
                <a:extLst>
                  <a:ext uri="{0D108BD9-81ED-4DB2-BD59-A6C34878D82A}">
                    <a16:rowId xmlns:a16="http://schemas.microsoft.com/office/drawing/2014/main" val="1298193585"/>
                  </a:ext>
                </a:extLst>
              </a:tr>
              <a:tr h="893803">
                <a:tc>
                  <a:txBody>
                    <a:bodyPr/>
                    <a:lstStyle/>
                    <a:p>
                      <a:pPr>
                        <a:buNone/>
                      </a:pPr>
                      <a:r>
                        <a:rPr lang="en-US" dirty="0"/>
                        <a:t>Referencing is not required  when AI tools are used only to support the development of ideas or writing </a:t>
                      </a:r>
                    </a:p>
                    <a:p>
                      <a:pPr>
                        <a:buNone/>
                      </a:pPr>
                      <a:endParaRPr lang="en-US" dirty="0"/>
                    </a:p>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145212385"/>
                  </a:ext>
                </a:extLst>
              </a:tr>
              <a:tr h="510745">
                <a:tc>
                  <a:txBody>
                    <a:bodyPr/>
                    <a:lstStyle/>
                    <a:p>
                      <a:pPr>
                        <a:buNone/>
                      </a:pPr>
                      <a:r>
                        <a:rPr lang="en-US" b="1" dirty="0"/>
                        <a:t>Examples;</a:t>
                      </a:r>
                      <a:endParaRPr lang="en-US" dirty="0"/>
                    </a:p>
                  </a:txBody>
                  <a:tcPr anchor="ctr">
                    <a:lnL>
                      <a:noFill/>
                    </a:lnL>
                    <a:lnR>
                      <a:noFill/>
                    </a:lnR>
                    <a:lnT>
                      <a:noFill/>
                    </a:lnT>
                    <a:lnB>
                      <a:noFill/>
                    </a:lnB>
                    <a:noFill/>
                  </a:tcPr>
                </a:tc>
                <a:extLst>
                  <a:ext uri="{0D108BD9-81ED-4DB2-BD59-A6C34878D82A}">
                    <a16:rowId xmlns:a16="http://schemas.microsoft.com/office/drawing/2014/main" val="3265680168"/>
                  </a:ext>
                </a:extLst>
              </a:tr>
              <a:tr h="510745">
                <a:tc>
                  <a:txBody>
                    <a:bodyPr/>
                    <a:lstStyle/>
                    <a:p>
                      <a:pPr>
                        <a:buNone/>
                      </a:pPr>
                      <a:r>
                        <a:rPr lang="en-US" dirty="0"/>
                        <a:t>• Brainstorming ideas for a topic</a:t>
                      </a:r>
                    </a:p>
                  </a:txBody>
                  <a:tcPr anchor="ctr">
                    <a:lnL>
                      <a:noFill/>
                    </a:lnL>
                    <a:lnR>
                      <a:noFill/>
                    </a:lnR>
                    <a:lnT>
                      <a:noFill/>
                    </a:lnT>
                    <a:lnB>
                      <a:noFill/>
                    </a:lnB>
                    <a:noFill/>
                  </a:tcPr>
                </a:tc>
                <a:extLst>
                  <a:ext uri="{0D108BD9-81ED-4DB2-BD59-A6C34878D82A}">
                    <a16:rowId xmlns:a16="http://schemas.microsoft.com/office/drawing/2014/main" val="1085426986"/>
                  </a:ext>
                </a:extLst>
              </a:tr>
              <a:tr h="510745">
                <a:tc>
                  <a:txBody>
                    <a:bodyPr/>
                    <a:lstStyle/>
                    <a:p>
                      <a:pPr>
                        <a:buNone/>
                      </a:pPr>
                      <a:r>
                        <a:rPr lang="en-US" dirty="0"/>
                        <a:t>• Improving grammar or language clarity</a:t>
                      </a:r>
                    </a:p>
                  </a:txBody>
                  <a:tcPr anchor="ctr">
                    <a:lnL>
                      <a:noFill/>
                    </a:lnL>
                    <a:lnR>
                      <a:noFill/>
                    </a:lnR>
                    <a:lnT>
                      <a:noFill/>
                    </a:lnT>
                    <a:lnB>
                      <a:noFill/>
                    </a:lnB>
                    <a:noFill/>
                  </a:tcPr>
                </a:tc>
                <a:extLst>
                  <a:ext uri="{0D108BD9-81ED-4DB2-BD59-A6C34878D82A}">
                    <a16:rowId xmlns:a16="http://schemas.microsoft.com/office/drawing/2014/main" val="907846828"/>
                  </a:ext>
                </a:extLst>
              </a:tr>
              <a:tr h="510745">
                <a:tc>
                  <a:txBody>
                    <a:bodyPr/>
                    <a:lstStyle/>
                    <a:p>
                      <a:pPr>
                        <a:buNone/>
                      </a:pPr>
                      <a:r>
                        <a:rPr lang="en-US" dirty="0"/>
                        <a:t>• Asking AI to explain a concept for study</a:t>
                      </a:r>
                    </a:p>
                  </a:txBody>
                  <a:tcPr anchor="ctr">
                    <a:lnL>
                      <a:noFill/>
                    </a:lnL>
                    <a:lnR>
                      <a:noFill/>
                    </a:lnR>
                    <a:lnT>
                      <a:noFill/>
                    </a:lnT>
                    <a:lnB>
                      <a:noFill/>
                    </a:lnB>
                    <a:noFill/>
                  </a:tcPr>
                </a:tc>
                <a:extLst>
                  <a:ext uri="{0D108BD9-81ED-4DB2-BD59-A6C34878D82A}">
                    <a16:rowId xmlns:a16="http://schemas.microsoft.com/office/drawing/2014/main" val="3983376510"/>
                  </a:ext>
                </a:extLst>
              </a:tr>
              <a:tr h="510745">
                <a:tc>
                  <a:txBody>
                    <a:bodyPr/>
                    <a:lstStyle/>
                    <a:p>
                      <a:pPr>
                        <a:buNone/>
                      </a:pPr>
                      <a:r>
                        <a:rPr lang="en-US" dirty="0"/>
                        <a:t>• Structuring an outline or draft</a:t>
                      </a:r>
                    </a:p>
                  </a:txBody>
                  <a:tcPr anchor="ctr">
                    <a:lnL>
                      <a:noFill/>
                    </a:lnL>
                    <a:lnR>
                      <a:noFill/>
                    </a:lnR>
                    <a:lnT>
                      <a:noFill/>
                    </a:lnT>
                    <a:lnB>
                      <a:noFill/>
                    </a:lnB>
                    <a:noFill/>
                  </a:tcPr>
                </a:tc>
                <a:extLst>
                  <a:ext uri="{0D108BD9-81ED-4DB2-BD59-A6C34878D82A}">
                    <a16:rowId xmlns:a16="http://schemas.microsoft.com/office/drawing/2014/main" val="1931088901"/>
                  </a:ext>
                </a:extLst>
              </a:tr>
              <a:tr h="510745">
                <a:tc>
                  <a:txBody>
                    <a:bodyPr/>
                    <a:lstStyle/>
                    <a:p>
                      <a:pPr>
                        <a:buNone/>
                      </a:pPr>
                      <a:r>
                        <a:rPr lang="en-US" dirty="0"/>
                        <a:t>• Generating practice questions for revision</a:t>
                      </a:r>
                    </a:p>
                  </a:txBody>
                  <a:tcPr anchor="ctr">
                    <a:lnL>
                      <a:noFill/>
                    </a:lnL>
                    <a:lnR>
                      <a:noFill/>
                    </a:lnR>
                    <a:lnT>
                      <a:noFill/>
                    </a:lnT>
                    <a:lnB>
                      <a:noFill/>
                    </a:lnB>
                    <a:noFill/>
                  </a:tcPr>
                </a:tc>
                <a:extLst>
                  <a:ext uri="{0D108BD9-81ED-4DB2-BD59-A6C34878D82A}">
                    <a16:rowId xmlns:a16="http://schemas.microsoft.com/office/drawing/2014/main" val="1790165324"/>
                  </a:ext>
                </a:extLst>
              </a:tr>
            </a:tbl>
          </a:graphicData>
        </a:graphic>
      </p:graphicFrame>
      <p:graphicFrame>
        <p:nvGraphicFramePr>
          <p:cNvPr id="3" name="Table 2">
            <a:extLst>
              <a:ext uri="{FF2B5EF4-FFF2-40B4-BE49-F238E27FC236}">
                <a16:creationId xmlns:a16="http://schemas.microsoft.com/office/drawing/2014/main" id="{3A9AB94F-D23F-3F61-35F1-D26A4C3D8DE2}"/>
              </a:ext>
            </a:extLst>
          </p:cNvPr>
          <p:cNvGraphicFramePr>
            <a:graphicFrameLocks noGrp="1"/>
          </p:cNvGraphicFramePr>
          <p:nvPr>
            <p:extLst>
              <p:ext uri="{D42A27DB-BD31-4B8C-83A1-F6EECF244321}">
                <p14:modId xmlns:p14="http://schemas.microsoft.com/office/powerpoint/2010/main" val="1676563784"/>
              </p:ext>
            </p:extLst>
          </p:nvPr>
        </p:nvGraphicFramePr>
        <p:xfrm>
          <a:off x="6478443" y="1450908"/>
          <a:ext cx="5511511" cy="1973785"/>
        </p:xfrm>
        <a:graphic>
          <a:graphicData uri="http://schemas.openxmlformats.org/drawingml/2006/table">
            <a:tbl>
              <a:tblPr/>
              <a:tblGrid>
                <a:gridCol w="5511511">
                  <a:extLst>
                    <a:ext uri="{9D8B030D-6E8A-4147-A177-3AD203B41FA5}">
                      <a16:colId xmlns:a16="http://schemas.microsoft.com/office/drawing/2014/main" val="2418050571"/>
                    </a:ext>
                  </a:extLst>
                </a:gridCol>
              </a:tblGrid>
              <a:tr h="5107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 used as DIRECT CONTENT - </a:t>
                      </a:r>
                      <a:r>
                        <a:rPr lang="en-GB" sz="2400" dirty="0">
                          <a:solidFill>
                            <a:srgbClr val="00B050"/>
                          </a:solidFill>
                          <a:latin typeface="Monserrat"/>
                        </a:rPr>
                        <a:t>YES</a:t>
                      </a:r>
                      <a:endParaRPr lang="en-GB" dirty="0">
                        <a:solidFill>
                          <a:srgbClr val="00B050"/>
                        </a:solidFill>
                        <a:latin typeface="Monserrat"/>
                      </a:endParaRPr>
                    </a:p>
                  </a:txBody>
                  <a:tcPr anchor="ctr">
                    <a:lnL>
                      <a:noFill/>
                    </a:lnL>
                    <a:lnR>
                      <a:noFill/>
                    </a:lnR>
                    <a:lnT>
                      <a:noFill/>
                    </a:lnT>
                    <a:lnB>
                      <a:noFill/>
                    </a:lnB>
                    <a:noFill/>
                  </a:tcPr>
                </a:tc>
                <a:extLst>
                  <a:ext uri="{0D108BD9-81ED-4DB2-BD59-A6C34878D82A}">
                    <a16:rowId xmlns:a16="http://schemas.microsoft.com/office/drawing/2014/main" val="3824499962"/>
                  </a:ext>
                </a:extLst>
              </a:tr>
              <a:tr h="893803">
                <a:tc>
                  <a:txBody>
                    <a:bodyPr/>
                    <a:lstStyle/>
                    <a:p>
                      <a:pPr>
                        <a:buNone/>
                      </a:pPr>
                      <a:r>
                        <a:rPr lang="en-US" dirty="0"/>
                        <a:t>AI outputs must be referenced when AI is used to generate material which is then used directly within the academic work.</a:t>
                      </a:r>
                    </a:p>
                    <a:p>
                      <a:pPr>
                        <a:buNone/>
                      </a:pPr>
                      <a:endParaRPr lang="en-US" dirty="0"/>
                    </a:p>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3617454173"/>
                  </a:ext>
                </a:extLst>
              </a:tr>
            </a:tbl>
          </a:graphicData>
        </a:graphic>
      </p:graphicFrame>
      <p:cxnSp>
        <p:nvCxnSpPr>
          <p:cNvPr id="5" name="Straight Connector 4">
            <a:extLst>
              <a:ext uri="{FF2B5EF4-FFF2-40B4-BE49-F238E27FC236}">
                <a16:creationId xmlns:a16="http://schemas.microsoft.com/office/drawing/2014/main" id="{16065A9D-00DD-684E-33AB-9770FABB8A5B}"/>
              </a:ext>
            </a:extLst>
          </p:cNvPr>
          <p:cNvCxnSpPr>
            <a:cxnSpLocks/>
          </p:cNvCxnSpPr>
          <p:nvPr/>
        </p:nvCxnSpPr>
        <p:spPr>
          <a:xfrm>
            <a:off x="5956877" y="1376219"/>
            <a:ext cx="0" cy="5463309"/>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18F32D3-1BCD-0FB1-F33F-A9200236A5AD}"/>
              </a:ext>
            </a:extLst>
          </p:cNvPr>
          <p:cNvCxnSpPr>
            <a:cxnSpLocks/>
          </p:cNvCxnSpPr>
          <p:nvPr/>
        </p:nvCxnSpPr>
        <p:spPr>
          <a:xfrm>
            <a:off x="17895" y="1969655"/>
            <a:ext cx="11877964"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100E63C-B27D-BBCF-B769-66AA3184C5BD}"/>
              </a:ext>
            </a:extLst>
          </p:cNvPr>
          <p:cNvSpPr txBox="1"/>
          <p:nvPr/>
        </p:nvSpPr>
        <p:spPr>
          <a:xfrm>
            <a:off x="631230" y="961436"/>
            <a:ext cx="10951170" cy="646331"/>
          </a:xfrm>
          <a:prstGeom prst="rect">
            <a:avLst/>
          </a:prstGeom>
          <a:noFill/>
        </p:spPr>
        <p:txBody>
          <a:bodyPr wrap="square">
            <a:spAutoFit/>
          </a:bodyPr>
          <a:lstStyle/>
          <a:p>
            <a:br>
              <a:rPr lang="en-US" dirty="0"/>
            </a:br>
            <a:endParaRPr lang="en-MT" dirty="0"/>
          </a:p>
        </p:txBody>
      </p:sp>
      <p:sp>
        <p:nvSpPr>
          <p:cNvPr id="4" name="TextBox 3">
            <a:extLst>
              <a:ext uri="{FF2B5EF4-FFF2-40B4-BE49-F238E27FC236}">
                <a16:creationId xmlns:a16="http://schemas.microsoft.com/office/drawing/2014/main" id="{F3C969CA-0184-8562-20A4-D9040F2E8157}"/>
              </a:ext>
            </a:extLst>
          </p:cNvPr>
          <p:cNvSpPr txBox="1"/>
          <p:nvPr/>
        </p:nvSpPr>
        <p:spPr>
          <a:xfrm>
            <a:off x="6456795" y="2947191"/>
            <a:ext cx="5157759" cy="3416320"/>
          </a:xfrm>
          <a:prstGeom prst="rect">
            <a:avLst/>
          </a:prstGeom>
          <a:noFill/>
        </p:spPr>
        <p:txBody>
          <a:bodyPr wrap="none" rtlCol="0">
            <a:spAutoFit/>
          </a:bodyPr>
          <a:lstStyle/>
          <a:p>
            <a:pPr fontAlgn="ctr">
              <a:lnSpc>
                <a:spcPct val="200000"/>
              </a:lnSpc>
            </a:pPr>
            <a:r>
              <a:rPr lang="en-US" b="1" dirty="0"/>
              <a:t>Examples;</a:t>
            </a:r>
            <a:endParaRPr lang="en-MT" dirty="0"/>
          </a:p>
          <a:p>
            <a:pPr fontAlgn="ctr">
              <a:lnSpc>
                <a:spcPct val="200000"/>
              </a:lnSpc>
            </a:pPr>
            <a:r>
              <a:rPr lang="en-US" dirty="0"/>
              <a:t>• Quoting AI-generated text</a:t>
            </a:r>
            <a:endParaRPr lang="en-MT" dirty="0"/>
          </a:p>
          <a:p>
            <a:pPr fontAlgn="ctr">
              <a:lnSpc>
                <a:spcPct val="200000"/>
              </a:lnSpc>
            </a:pPr>
            <a:r>
              <a:rPr lang="en-US" dirty="0"/>
              <a:t>• Paraphrasing AI-generated explanations</a:t>
            </a:r>
            <a:endParaRPr lang="en-MT" dirty="0"/>
          </a:p>
          <a:p>
            <a:pPr fontAlgn="ctr">
              <a:lnSpc>
                <a:spcPct val="200000"/>
              </a:lnSpc>
            </a:pPr>
            <a:r>
              <a:rPr lang="en-US" dirty="0"/>
              <a:t>• Using AI-generated definitions or explanations</a:t>
            </a:r>
            <a:endParaRPr lang="en-MT" dirty="0"/>
          </a:p>
          <a:p>
            <a:pPr fontAlgn="ctr">
              <a:lnSpc>
                <a:spcPct val="200000"/>
              </a:lnSpc>
            </a:pPr>
            <a:r>
              <a:rPr lang="en-US" dirty="0"/>
              <a:t>• Including AI-generated code, images, or analysis</a:t>
            </a:r>
            <a:endParaRPr lang="en-MT" dirty="0"/>
          </a:p>
          <a:p>
            <a:pPr fontAlgn="ctr">
              <a:lnSpc>
                <a:spcPct val="200000"/>
              </a:lnSpc>
            </a:pPr>
            <a:r>
              <a:rPr lang="en-US" dirty="0"/>
              <a:t>• </a:t>
            </a:r>
            <a:r>
              <a:rPr lang="en-US" dirty="0" err="1"/>
              <a:t>Analysing</a:t>
            </a:r>
            <a:r>
              <a:rPr lang="en-US" dirty="0"/>
              <a:t> or discussing AI output in the assignment</a:t>
            </a:r>
            <a:endParaRPr lang="en-MT" dirty="0"/>
          </a:p>
        </p:txBody>
      </p:sp>
    </p:spTree>
    <p:extLst>
      <p:ext uri="{BB962C8B-B14F-4D97-AF65-F5344CB8AC3E}">
        <p14:creationId xmlns:p14="http://schemas.microsoft.com/office/powerpoint/2010/main" val="232869629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7C3855CF-32B4-E31B-5850-E5193C748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240" y="888444"/>
            <a:ext cx="4802202" cy="5199884"/>
          </a:xfrm>
          <a:prstGeom prst="rect">
            <a:avLst/>
          </a:prstGeom>
        </p:spPr>
      </p:pic>
      <p:pic>
        <p:nvPicPr>
          <p:cNvPr id="9" name="Picture 8" descr="Diagram&#10;&#10;Description automatically generated">
            <a:extLst>
              <a:ext uri="{FF2B5EF4-FFF2-40B4-BE49-F238E27FC236}">
                <a16:creationId xmlns:a16="http://schemas.microsoft.com/office/drawing/2014/main" id="{9600C569-AEF6-B838-30BF-B50299EC2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18" y="287109"/>
            <a:ext cx="6094937" cy="5855007"/>
          </a:xfrm>
          <a:prstGeom prst="rect">
            <a:avLst/>
          </a:prstGeom>
        </p:spPr>
      </p:pic>
      <p:sp>
        <p:nvSpPr>
          <p:cNvPr id="6"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669361" y="651266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
        <p:nvSpPr>
          <p:cNvPr id="7" name="TextBox 6">
            <a:extLst>
              <a:ext uri="{FF2B5EF4-FFF2-40B4-BE49-F238E27FC236}">
                <a16:creationId xmlns:a16="http://schemas.microsoft.com/office/drawing/2014/main" id="{E09B83AB-F990-BE48-8F0F-C6AA7592D957}"/>
              </a:ext>
            </a:extLst>
          </p:cNvPr>
          <p:cNvSpPr txBox="1"/>
          <p:nvPr/>
        </p:nvSpPr>
        <p:spPr>
          <a:xfrm>
            <a:off x="640558" y="6417002"/>
            <a:ext cx="9737312" cy="307777"/>
          </a:xfrm>
          <a:prstGeom prst="rect">
            <a:avLst/>
          </a:prstGeom>
          <a:noFill/>
        </p:spPr>
        <p:txBody>
          <a:bodyPr wrap="square" rtlCol="0">
            <a:spAutoFit/>
          </a:bodyPr>
          <a:lstStyle/>
          <a:p>
            <a:r>
              <a:rPr lang="en-GB" sz="1400" dirty="0">
                <a:latin typeface="Monserrat"/>
              </a:rPr>
              <a:t>Harris, R 2001, </a:t>
            </a:r>
            <a:r>
              <a:rPr lang="en-GB" sz="1400" i="1" dirty="0">
                <a:latin typeface="Monserrat"/>
              </a:rPr>
              <a:t>The Plagiarism Handbook</a:t>
            </a:r>
            <a:r>
              <a:rPr lang="en-GB" sz="1400" dirty="0">
                <a:latin typeface="Monserrat"/>
              </a:rPr>
              <a:t>, Pyrczak Publishing, Los Angeles, CA, USA.</a:t>
            </a:r>
          </a:p>
        </p:txBody>
      </p:sp>
    </p:spTree>
    <p:extLst>
      <p:ext uri="{BB962C8B-B14F-4D97-AF65-F5344CB8AC3E}">
        <p14:creationId xmlns:p14="http://schemas.microsoft.com/office/powerpoint/2010/main" val="227825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2E45240C-2343-0B38-F5BE-F9BA58C684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38543" y="800217"/>
            <a:ext cx="7811791" cy="5869523"/>
          </a:xfrm>
          <a:prstGeom prst="rect">
            <a:avLst/>
          </a:prstGeom>
          <a:effectLst>
            <a:outerShdw blurRad="50800" dist="50800" dir="5400000" algn="ctr" rotWithShape="0">
              <a:schemeClr val="bg1">
                <a:alpha val="66000"/>
              </a:schemeClr>
            </a:outerShdw>
          </a:effectLst>
        </p:spPr>
      </p:pic>
      <p:sp>
        <p:nvSpPr>
          <p:cNvPr id="6" name="Date Placeholder 3">
            <a:extLst>
              <a:ext uri="{FF2B5EF4-FFF2-40B4-BE49-F238E27FC236}">
                <a16:creationId xmlns:a16="http://schemas.microsoft.com/office/drawing/2014/main" id="{64071668-F58F-5C4D-92C7-1E032F7367F4}"/>
              </a:ext>
            </a:extLst>
          </p:cNvPr>
          <p:cNvSpPr>
            <a:spLocks noGrp="1"/>
          </p:cNvSpPr>
          <p:nvPr>
            <p:ph type="dt" sz="half" idx="10"/>
          </p:nvPr>
        </p:nvSpPr>
        <p:spPr>
          <a:xfrm>
            <a:off x="7809293" y="6437153"/>
            <a:ext cx="3882081" cy="151019"/>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r"/>
            <a:r>
              <a:rPr lang="en-US" b="1" dirty="0"/>
              <a:t>MCAST</a:t>
            </a:r>
            <a:r>
              <a:rPr lang="en-US" dirty="0"/>
              <a:t> - Malta College of Arts, Science &amp; Technology</a:t>
            </a:r>
          </a:p>
        </p:txBody>
      </p:sp>
      <p:sp>
        <p:nvSpPr>
          <p:cNvPr id="3" name="Rectangle 2"/>
          <p:cNvSpPr/>
          <p:nvPr/>
        </p:nvSpPr>
        <p:spPr>
          <a:xfrm>
            <a:off x="494028" y="298394"/>
            <a:ext cx="5105885" cy="477054"/>
          </a:xfrm>
          <a:prstGeom prst="rect">
            <a:avLst/>
          </a:prstGeom>
        </p:spPr>
        <p:txBody>
          <a:bodyPr wrap="none">
            <a:spAutoFit/>
          </a:bodyPr>
          <a:lstStyle/>
          <a:p>
            <a:r>
              <a:rPr lang="en-GB" sz="2500" b="1" dirty="0">
                <a:latin typeface="Monserrat"/>
              </a:rPr>
              <a:t>How do we refer to information?</a:t>
            </a:r>
            <a:endParaRPr lang="en-US" sz="2500" dirty="0">
              <a:latin typeface="Monserrat"/>
            </a:endParaRPr>
          </a:p>
        </p:txBody>
      </p:sp>
    </p:spTree>
    <p:extLst>
      <p:ext uri="{BB962C8B-B14F-4D97-AF65-F5344CB8AC3E}">
        <p14:creationId xmlns:p14="http://schemas.microsoft.com/office/powerpoint/2010/main" val="445987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3028</Words>
  <Application>Microsoft Office PowerPoint</Application>
  <PresentationFormat>Widescreen</PresentationFormat>
  <Paragraphs>280</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Monserrat</vt:lpstr>
      <vt:lpstr>Verdana</vt:lpstr>
      <vt:lpstr>Wingdings</vt:lpstr>
      <vt:lpstr>Office Theme</vt:lpstr>
      <vt:lpstr>PowerPoint Presentation</vt:lpstr>
      <vt:lpstr>PowerPoint Presentation</vt:lpstr>
      <vt:lpstr>PowerPoint Presentation</vt:lpstr>
      <vt:lpstr>Why do we use referencing? (rationale)</vt:lpstr>
      <vt:lpstr>Why do we use referencing? (more practical reasons)</vt:lpstr>
      <vt:lpstr>When do we use referencing? (key indicators)</vt:lpstr>
      <vt:lpstr>When do we use referencing? (key indicators)</vt:lpstr>
      <vt:lpstr>PowerPoint Presentation</vt:lpstr>
      <vt:lpstr>PowerPoint Presentation</vt:lpstr>
      <vt:lpstr>PowerPoint Presentation</vt:lpstr>
      <vt:lpstr>Highlighting an author’s contribution or making the author the subject of the sentence.</vt:lpstr>
      <vt:lpstr>Source </vt:lpstr>
      <vt:lpstr>PowerPoint Presentation</vt:lpstr>
      <vt:lpstr>PowerPoint Presentation</vt:lpstr>
      <vt:lpstr>Elements of a book reference </vt:lpstr>
      <vt:lpstr>Maier, R. (2007) Knowledge Management Systems: Information and Communication Technologies for Knowledge Management, 3rd Edition. Springer Books: Springer, Berlin, Heidelberg.   </vt:lpstr>
      <vt:lpstr>Elements of a journal article reference</vt:lpstr>
      <vt:lpstr>Samiee, S. and Chirapanda, S (2019) ‘International marketing strategy in emerging-market exporting firms’, Journal of International Marketing, 27 (1), pp. 20-37. </vt:lpstr>
      <vt:lpstr>Department for Business, Innovation and Skills (2011) UK research base most productive in the world. Available at:  http://www.bis.gov.uk/news/topstories/2011/Oct/UK-research-base-most-productive -in-the-world (Accessed: 31 July 2020).</vt:lpstr>
      <vt:lpstr>The basics of a Reference List entry for lecture notes:  </vt:lpstr>
      <vt:lpstr>Elements of an AI reference</vt:lpstr>
      <vt:lpstr>PowerPoint Presentation</vt:lpstr>
      <vt:lpstr>PowerPoint Presentation</vt:lpstr>
      <vt:lpstr>Learning how to use citations and references can be taught,  but it is also a matter of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Roberta Scerri</dc:creator>
  <cp:lastModifiedBy>Caroline Duncan</cp:lastModifiedBy>
  <cp:revision>265</cp:revision>
  <dcterms:created xsi:type="dcterms:W3CDTF">2021-04-19T17:45:15Z</dcterms:created>
  <dcterms:modified xsi:type="dcterms:W3CDTF">2026-06-02T09:03:42Z</dcterms:modified>
</cp:coreProperties>
</file>